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7D844-5AF7-4908-A35F-8ADE7B706F45}" type="datetimeFigureOut">
              <a:rPr lang="en-IN" smtClean="0"/>
              <a:pPr/>
              <a:t>26-03-2020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7D2BD-2667-4E2E-8C9B-E507E115DDB1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Course</a:t>
            </a:r>
            <a:r>
              <a:rPr lang="en-IN" dirty="0" smtClean="0"/>
              <a:t>: B.com (</a:t>
            </a:r>
            <a:r>
              <a:rPr lang="en-IN" dirty="0" err="1" smtClean="0"/>
              <a:t>Hons</a:t>
            </a:r>
            <a:r>
              <a:rPr lang="en-IN" dirty="0" smtClean="0"/>
              <a:t>) </a:t>
            </a:r>
          </a:p>
          <a:p>
            <a:r>
              <a:rPr lang="en-IN" dirty="0" smtClean="0"/>
              <a:t>Paper title: Financial Reporting and Analysis </a:t>
            </a:r>
          </a:p>
          <a:p>
            <a:r>
              <a:rPr lang="en-IN" dirty="0" smtClean="0"/>
              <a:t>Paper number: BCH 6.4 (DSE-4) Group B(h) </a:t>
            </a:r>
          </a:p>
          <a:p>
            <a:r>
              <a:rPr lang="en-IN" dirty="0" smtClean="0"/>
              <a:t>Semester: VI, 3rd year </a:t>
            </a:r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584175"/>
          </a:xfrm>
        </p:spPr>
        <p:txBody>
          <a:bodyPr>
            <a:normAutofit/>
          </a:bodyPr>
          <a:lstStyle/>
          <a:p>
            <a:r>
              <a:rPr lang="en-IN" sz="4800" dirty="0" smtClean="0"/>
              <a:t>IFRS 5</a:t>
            </a:r>
            <a:endParaRPr lang="en-IN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304256"/>
          </a:xfrm>
        </p:spPr>
        <p:txBody>
          <a:bodyPr>
            <a:noAutofit/>
          </a:bodyPr>
          <a:lstStyle/>
          <a:p>
            <a:r>
              <a:rPr lang="en-IN" sz="4400" dirty="0" smtClean="0">
                <a:solidFill>
                  <a:schemeClr val="tx1"/>
                </a:solidFill>
              </a:rPr>
              <a:t>Non current assets held for sale and Discontinued operations</a:t>
            </a:r>
            <a:endParaRPr lang="en-IN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04664"/>
            <a:ext cx="813690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dirty="0" smtClean="0"/>
              <a:t>The </a:t>
            </a:r>
            <a:r>
              <a:rPr lang="en-IN" sz="2400" b="1" dirty="0" smtClean="0"/>
              <a:t>objective</a:t>
            </a:r>
            <a:r>
              <a:rPr lang="en-IN" sz="2400" dirty="0" smtClean="0"/>
              <a:t> of this IFRS is to specify the </a:t>
            </a:r>
            <a:r>
              <a:rPr lang="en-IN" sz="2400" i="1" dirty="0" smtClean="0"/>
              <a:t>accounting guidelines for assets held for sale</a:t>
            </a:r>
            <a:r>
              <a:rPr lang="en-IN" sz="2400" dirty="0" smtClean="0"/>
              <a:t>, and the detailed presentation and </a:t>
            </a:r>
            <a:r>
              <a:rPr lang="en-IN" sz="2400" i="1" dirty="0" smtClean="0"/>
              <a:t>disclosure requirement of discontinued operations.</a:t>
            </a:r>
          </a:p>
          <a:p>
            <a:pPr algn="just"/>
            <a:endParaRPr lang="en-IN" sz="2400" dirty="0"/>
          </a:p>
          <a:p>
            <a:pPr algn="just"/>
            <a:r>
              <a:rPr lang="en-IN" sz="2400" b="1" dirty="0" smtClean="0"/>
              <a:t>IFRS 5 requires</a:t>
            </a:r>
            <a:r>
              <a:rPr lang="en-IN" sz="2400" dirty="0" smtClean="0"/>
              <a:t>:</a:t>
            </a:r>
          </a:p>
          <a:p>
            <a:pPr algn="just"/>
            <a:endParaRPr lang="en-IN" sz="2400" dirty="0"/>
          </a:p>
          <a:p>
            <a:pPr algn="just"/>
            <a:r>
              <a:rPr lang="en-IN" sz="2400" b="1" dirty="0" smtClean="0"/>
              <a:t>A </a:t>
            </a:r>
            <a:r>
              <a:rPr lang="en-IN" sz="2400" b="1" dirty="0"/>
              <a:t>non-current asset or </a:t>
            </a:r>
            <a:r>
              <a:rPr lang="en-IN" sz="2400" b="1" dirty="0" smtClean="0"/>
              <a:t>‘disposal group’ </a:t>
            </a:r>
            <a:r>
              <a:rPr lang="en-IN" sz="2400" b="1" dirty="0"/>
              <a:t>to be classified as </a:t>
            </a:r>
            <a:r>
              <a:rPr lang="en-IN" sz="2400" b="1" dirty="0" smtClean="0"/>
              <a:t>‘held </a:t>
            </a:r>
            <a:r>
              <a:rPr lang="en-IN" sz="2400" b="1" dirty="0"/>
              <a:t>for </a:t>
            </a:r>
            <a:r>
              <a:rPr lang="en-IN" sz="2400" b="1" dirty="0" smtClean="0"/>
              <a:t>sale</a:t>
            </a:r>
            <a:r>
              <a:rPr lang="en-IN" sz="2400" dirty="0" smtClean="0"/>
              <a:t>’ </a:t>
            </a:r>
            <a:r>
              <a:rPr lang="en-IN" sz="2400" dirty="0"/>
              <a:t>if its carrying amount will be recovered principally through a sale transaction instead of through continuing use; </a:t>
            </a:r>
            <a:endParaRPr lang="en-IN" sz="2400" dirty="0" smtClean="0"/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For this to be the case, </a:t>
            </a:r>
          </a:p>
          <a:p>
            <a:pPr algn="just"/>
            <a:r>
              <a:rPr lang="en-IN" sz="2400" dirty="0" smtClean="0"/>
              <a:t>the asset (or disposal group) must be available for immediate sale in its present condition and, </a:t>
            </a:r>
          </a:p>
          <a:p>
            <a:pPr algn="just"/>
            <a:r>
              <a:rPr lang="en-IN" sz="2400" dirty="0" smtClean="0"/>
              <a:t>its sale (</a:t>
            </a:r>
            <a:r>
              <a:rPr lang="en-IN" sz="2400" dirty="0"/>
              <a:t>e</a:t>
            </a:r>
            <a:r>
              <a:rPr lang="en-IN" sz="2400" dirty="0" smtClean="0"/>
              <a:t>stimated disposal within 12 months) must be highly probable.</a:t>
            </a:r>
          </a:p>
          <a:p>
            <a:pPr algn="just"/>
            <a:endParaRPr lang="en-IN" sz="2400" dirty="0" smtClean="0"/>
          </a:p>
          <a:p>
            <a:pPr algn="just"/>
            <a:endParaRPr lang="en-IN" sz="2400" dirty="0"/>
          </a:p>
          <a:p>
            <a:pPr algn="just"/>
            <a:endParaRPr lang="en-IN" sz="2400" dirty="0"/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92697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dirty="0" smtClean="0"/>
              <a:t>Such assets should be </a:t>
            </a:r>
            <a:r>
              <a:rPr lang="en-IN" sz="2400" b="1" dirty="0" smtClean="0"/>
              <a:t>measured and recognized at the lower of the carrying amount and fair value less costs to sell; 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b="1" dirty="0" smtClean="0"/>
              <a:t>Depreciation </a:t>
            </a:r>
            <a:r>
              <a:rPr lang="en-IN" sz="2400" dirty="0" smtClean="0"/>
              <a:t>of an asset to cease when it is held for sale; (such assets are not subject to further depreciation).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b="1" dirty="0" smtClean="0"/>
              <a:t>Separate presentation </a:t>
            </a:r>
            <a:r>
              <a:rPr lang="en-IN" sz="2400" dirty="0" smtClean="0"/>
              <a:t>in the statement of financial position of an asset classified as held for sale and of the assets and liabilities included within a disposal group classified as held for sale; </a:t>
            </a:r>
          </a:p>
          <a:p>
            <a:pPr algn="just"/>
            <a:endParaRPr lang="en-IN" sz="2400" dirty="0"/>
          </a:p>
          <a:p>
            <a:pPr algn="just"/>
            <a:r>
              <a:rPr lang="en-IN" sz="2400" b="1" dirty="0" smtClean="0"/>
              <a:t>Separate disclosure </a:t>
            </a:r>
            <a:r>
              <a:rPr lang="en-IN" sz="2400" dirty="0" smtClean="0"/>
              <a:t>in the statement of comprehensive income of the results of discontinued operations. </a:t>
            </a:r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20689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dirty="0" smtClean="0"/>
              <a:t>‘</a:t>
            </a:r>
            <a:r>
              <a:rPr lang="en-IN" sz="2400" b="1" dirty="0" smtClean="0"/>
              <a:t>Disposal group</a:t>
            </a:r>
            <a:r>
              <a:rPr lang="en-IN" sz="2400" dirty="0" smtClean="0"/>
              <a:t>’ - A group of assets to be disposed of, together as a group in a single transaction, and liabilities directly associated with those assets will be transferred in the transaction. (a group of assets disposed as a single transaction along with related liabilities).</a:t>
            </a:r>
          </a:p>
          <a:p>
            <a:pPr algn="just"/>
            <a:r>
              <a:rPr lang="en-IN" sz="2400" dirty="0" err="1" smtClean="0"/>
              <a:t>Eg</a:t>
            </a:r>
            <a:r>
              <a:rPr lang="en-IN" sz="2400" dirty="0" smtClean="0"/>
              <a:t>. Group of cash generating units (when a company runs a few divisions and decides to sell one division, then assets including PPE, inventories, deferred tax etc and all liabilities of that division would represent a disposal group).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b="1" dirty="0" smtClean="0"/>
              <a:t>cash-generating unit- t</a:t>
            </a:r>
            <a:r>
              <a:rPr lang="en-IN" sz="2400" dirty="0" smtClean="0"/>
              <a:t>he smallest identifiable group of assets that generates cash inflows that are largely independent of the cash inflows from other assets or groups of assets.</a:t>
            </a:r>
          </a:p>
          <a:p>
            <a:pPr algn="just"/>
            <a:endParaRPr lang="en-IN" sz="2400" dirty="0" smtClean="0"/>
          </a:p>
          <a:p>
            <a:pPr algn="just"/>
            <a:endParaRPr lang="en-IN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76672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400" dirty="0" smtClean="0"/>
              <a:t>A </a:t>
            </a:r>
            <a:r>
              <a:rPr lang="en-IN" sz="2400" b="1" dirty="0" smtClean="0"/>
              <a:t>discontinued operation </a:t>
            </a:r>
            <a:r>
              <a:rPr lang="en-IN" sz="2400" dirty="0" smtClean="0"/>
              <a:t>is a component of an entity that either has been disposed of, or is classified as held for sale  and</a:t>
            </a:r>
          </a:p>
          <a:p>
            <a:pPr algn="just"/>
            <a:r>
              <a:rPr lang="en-IN" sz="2400" dirty="0" smtClean="0"/>
              <a:t>(a) represents a separate major line of business or geographical area of operations, or</a:t>
            </a:r>
          </a:p>
          <a:p>
            <a:pPr algn="just"/>
            <a:r>
              <a:rPr lang="en-IN" sz="2400" dirty="0" smtClean="0"/>
              <a:t>(b) is a subsidiary acquired exclusively with a view to resale.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420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IFRS 5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IFRS 5</dc:title>
  <dc:creator>Kartik</dc:creator>
  <cp:lastModifiedBy>Kartik</cp:lastModifiedBy>
  <cp:revision>19</cp:revision>
  <dcterms:created xsi:type="dcterms:W3CDTF">2019-04-03T11:35:31Z</dcterms:created>
  <dcterms:modified xsi:type="dcterms:W3CDTF">2020-03-26T11:54:45Z</dcterms:modified>
</cp:coreProperties>
</file>