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06819-776E-4F5D-BD67-2C897F17BE78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8D904-115D-4A32-B5A5-1C212724DE81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1296143"/>
          </a:xfrm>
        </p:spPr>
        <p:txBody>
          <a:bodyPr/>
          <a:lstStyle/>
          <a:p>
            <a:r>
              <a:rPr lang="en-IN" dirty="0" smtClean="0"/>
              <a:t>IFRS 7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656184"/>
          </a:xfrm>
        </p:spPr>
        <p:txBody>
          <a:bodyPr>
            <a:normAutofit/>
          </a:bodyPr>
          <a:lstStyle/>
          <a:p>
            <a:r>
              <a:rPr lang="en-IN" sz="4400" dirty="0" smtClean="0">
                <a:solidFill>
                  <a:schemeClr val="tx1"/>
                </a:solidFill>
              </a:rPr>
              <a:t>Financial Instruments: Disclosures</a:t>
            </a:r>
            <a:endParaRPr lang="en-IN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620688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400" dirty="0" smtClean="0"/>
              <a:t>The </a:t>
            </a:r>
            <a:r>
              <a:rPr lang="en-IN" sz="2400" b="1" dirty="0" smtClean="0"/>
              <a:t>objective</a:t>
            </a:r>
            <a:r>
              <a:rPr lang="en-IN" sz="2400" dirty="0" smtClean="0"/>
              <a:t> of this IFRS is to require entities to </a:t>
            </a:r>
            <a:r>
              <a:rPr lang="en-IN" sz="2400" b="1" dirty="0" smtClean="0"/>
              <a:t>provide</a:t>
            </a:r>
            <a:r>
              <a:rPr lang="en-IN" sz="2400" dirty="0" smtClean="0"/>
              <a:t> </a:t>
            </a:r>
            <a:r>
              <a:rPr lang="en-IN" sz="2400" b="1" dirty="0" smtClean="0"/>
              <a:t>disclosures</a:t>
            </a:r>
            <a:r>
              <a:rPr lang="en-IN" sz="2400" dirty="0" smtClean="0"/>
              <a:t> in their financial statements that </a:t>
            </a:r>
            <a:r>
              <a:rPr lang="en-IN" sz="2400" b="1" dirty="0" smtClean="0"/>
              <a:t>enable users to evaluate:</a:t>
            </a:r>
          </a:p>
          <a:p>
            <a:pPr algn="just"/>
            <a:endParaRPr lang="en-IN" sz="2400" dirty="0" smtClean="0"/>
          </a:p>
          <a:p>
            <a:pPr marL="457200" indent="-457200" algn="just">
              <a:buAutoNum type="alphaLcParenBoth"/>
            </a:pPr>
            <a:r>
              <a:rPr lang="en-IN" sz="2400" dirty="0" smtClean="0"/>
              <a:t>the </a:t>
            </a:r>
            <a:r>
              <a:rPr lang="en-IN" sz="2400" b="1" dirty="0" smtClean="0"/>
              <a:t>significance and role </a:t>
            </a:r>
            <a:r>
              <a:rPr lang="en-IN" sz="2400" dirty="0" smtClean="0"/>
              <a:t>of financial instruments in the entity’s financial position and performance; and</a:t>
            </a:r>
          </a:p>
          <a:p>
            <a:pPr marL="457200" indent="-457200" algn="just">
              <a:buAutoNum type="alphaLcParenBoth"/>
            </a:pPr>
            <a:endParaRPr lang="en-IN" sz="2400" dirty="0" smtClean="0"/>
          </a:p>
          <a:p>
            <a:pPr algn="just"/>
            <a:r>
              <a:rPr lang="en-IN" sz="2400" dirty="0" smtClean="0"/>
              <a:t>(b) the </a:t>
            </a:r>
            <a:r>
              <a:rPr lang="en-IN" sz="2400" b="1" dirty="0" smtClean="0"/>
              <a:t>nature </a:t>
            </a:r>
            <a:r>
              <a:rPr lang="en-IN" sz="2400" dirty="0" smtClean="0"/>
              <a:t>(credit risk, liquidity risk, equity risk) </a:t>
            </a:r>
            <a:r>
              <a:rPr lang="en-IN" sz="2400" b="1" dirty="0" smtClean="0"/>
              <a:t>and extent of risks </a:t>
            </a:r>
            <a:r>
              <a:rPr lang="en-IN" sz="2400" dirty="0" smtClean="0"/>
              <a:t>arising from financial  instruments to which the entity is exposed during the period and at the end of the reporting period, and how the entity </a:t>
            </a:r>
            <a:r>
              <a:rPr lang="en-IN" sz="2400" b="1" dirty="0" smtClean="0"/>
              <a:t>manages those risks.</a:t>
            </a:r>
          </a:p>
          <a:p>
            <a:pPr algn="just"/>
            <a:endParaRPr lang="en-IN" sz="2400" dirty="0"/>
          </a:p>
          <a:p>
            <a:pPr algn="just"/>
            <a:endParaRPr lang="en-IN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76672"/>
            <a:ext cx="813690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400" dirty="0"/>
              <a:t>The </a:t>
            </a:r>
            <a:r>
              <a:rPr lang="en-IN" sz="2400" b="1" dirty="0"/>
              <a:t>qualitative disclosures </a:t>
            </a:r>
            <a:r>
              <a:rPr lang="en-IN" sz="2400" b="1" dirty="0" smtClean="0"/>
              <a:t>of risks </a:t>
            </a:r>
            <a:r>
              <a:rPr lang="en-IN" sz="2400" dirty="0" smtClean="0"/>
              <a:t>describe how the risks arise and management’s </a:t>
            </a:r>
            <a:r>
              <a:rPr lang="en-IN" sz="2400" dirty="0"/>
              <a:t>objectives, policies and processes for managing those risks. </a:t>
            </a:r>
            <a:endParaRPr lang="en-IN" sz="2400" dirty="0" smtClean="0"/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 </a:t>
            </a:r>
            <a:r>
              <a:rPr lang="en-IN" sz="2400" b="1" dirty="0"/>
              <a:t>quantitative </a:t>
            </a:r>
            <a:r>
              <a:rPr lang="en-IN" sz="2400" b="1" dirty="0" smtClean="0"/>
              <a:t>disclosures of risks </a:t>
            </a:r>
            <a:r>
              <a:rPr lang="en-IN" sz="2400" dirty="0"/>
              <a:t>provide information about the extent to which the entity is exposed to risk, based on information provided internally to the entity’s key management personnel</a:t>
            </a:r>
            <a:r>
              <a:rPr lang="en-IN" sz="2400" dirty="0" smtClean="0"/>
              <a:t>.</a:t>
            </a:r>
            <a:endParaRPr lang="en-IN" sz="2400" dirty="0"/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Requires </a:t>
            </a:r>
            <a:r>
              <a:rPr lang="en-IN" sz="2400" b="1" dirty="0" smtClean="0"/>
              <a:t>detailed disclosure </a:t>
            </a:r>
            <a:r>
              <a:rPr lang="en-IN" sz="2400" dirty="0" smtClean="0"/>
              <a:t>about :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i="1" u="sng" dirty="0" smtClean="0"/>
              <a:t>categorization (group) and recognition of financial assets and liabilities, de-recognition, pledge as collateral, derivatives and any default or breach of contracts for such assets and liabilities, accounting policies, hedging techniques and valuation methods used  for financial assets and liabilities.</a:t>
            </a:r>
            <a:endParaRPr lang="en-IN" sz="2400" i="1" u="sng" dirty="0"/>
          </a:p>
          <a:p>
            <a:pPr algn="just"/>
            <a:endParaRPr lang="en-IN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04664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400" dirty="0" smtClean="0"/>
              <a:t>IFRS 7 </a:t>
            </a:r>
            <a:r>
              <a:rPr lang="en-IN" sz="2400" b="1" dirty="0" smtClean="0"/>
              <a:t>applies to all entities</a:t>
            </a:r>
            <a:r>
              <a:rPr lang="en-IN" sz="2400" dirty="0" smtClean="0"/>
              <a:t>, including entities that have </a:t>
            </a:r>
            <a:r>
              <a:rPr lang="en-IN" sz="2400" b="1" dirty="0" smtClean="0"/>
              <a:t>few financial instruments</a:t>
            </a:r>
            <a:r>
              <a:rPr lang="en-IN" sz="2400" dirty="0" smtClean="0"/>
              <a:t> (</a:t>
            </a:r>
            <a:r>
              <a:rPr lang="en-IN" sz="2400" dirty="0" err="1" smtClean="0"/>
              <a:t>eg</a:t>
            </a:r>
            <a:r>
              <a:rPr lang="en-IN" sz="2400" dirty="0" smtClean="0"/>
              <a:t>, a manufacturer whose only financial instruments are cash, accounts receivable and accounts payable) and those that have </a:t>
            </a:r>
            <a:r>
              <a:rPr lang="en-IN" sz="2400" b="1" dirty="0" smtClean="0"/>
              <a:t>many financial instruments</a:t>
            </a:r>
            <a:r>
              <a:rPr lang="en-IN" sz="2400" dirty="0" smtClean="0"/>
              <a:t> (</a:t>
            </a:r>
            <a:r>
              <a:rPr lang="en-IN" sz="2400" dirty="0" err="1" smtClean="0"/>
              <a:t>eg</a:t>
            </a:r>
            <a:r>
              <a:rPr lang="en-IN" sz="2400" dirty="0" smtClean="0"/>
              <a:t>, a financial institution most of whose assets and liabilities are financial instruments).</a:t>
            </a:r>
          </a:p>
          <a:p>
            <a:pPr algn="just"/>
            <a:endParaRPr lang="en-IN" sz="2400" dirty="0"/>
          </a:p>
          <a:p>
            <a:pPr algn="just"/>
            <a:r>
              <a:rPr lang="en-IN" sz="2400" b="1" dirty="0" smtClean="0"/>
              <a:t>Financial instruments- </a:t>
            </a:r>
            <a:r>
              <a:rPr lang="en-IN" sz="2400" dirty="0" smtClean="0"/>
              <a:t>monetary contracts between parties that give rise to a financial asset of one party and a financial liability of another party.</a:t>
            </a:r>
          </a:p>
          <a:p>
            <a:pPr algn="just"/>
            <a:r>
              <a:rPr lang="en-IN" sz="2400" dirty="0" err="1" smtClean="0"/>
              <a:t>Eg</a:t>
            </a:r>
            <a:r>
              <a:rPr lang="en-IN" sz="2400" dirty="0" smtClean="0"/>
              <a:t>, cash, shares, bonds,  loans, deposits, derivatives etc</a:t>
            </a:r>
            <a:endParaRPr lang="en-IN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291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IFRS 7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IFRS 7</dc:title>
  <dc:creator>Kartik</dc:creator>
  <cp:lastModifiedBy>Kartik</cp:lastModifiedBy>
  <cp:revision>15</cp:revision>
  <dcterms:created xsi:type="dcterms:W3CDTF">2019-04-04T03:42:51Z</dcterms:created>
  <dcterms:modified xsi:type="dcterms:W3CDTF">2020-03-26T11:56:06Z</dcterms:modified>
</cp:coreProperties>
</file>