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EC9897-1636-4B15-A245-68D7D1D9F500}" type="datetimeFigureOut">
              <a:rPr lang="en-IN" smtClean="0"/>
              <a:pPr/>
              <a:t>26-03-2020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ED745A4-0567-4FB6-980A-BE714D50E444}"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EC9897-1636-4B15-A245-68D7D1D9F500}" type="datetimeFigureOut">
              <a:rPr lang="en-IN" smtClean="0"/>
              <a:pPr/>
              <a:t>26-03-2020</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D745A4-0567-4FB6-980A-BE714D50E444}"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4785"/>
            <a:ext cx="7772400" cy="1512167"/>
          </a:xfrm>
        </p:spPr>
        <p:txBody>
          <a:bodyPr/>
          <a:lstStyle/>
          <a:p>
            <a:r>
              <a:rPr lang="en-IN" dirty="0" smtClean="0"/>
              <a:t>IFRS 8</a:t>
            </a:r>
            <a:endParaRPr lang="en-IN" dirty="0"/>
          </a:p>
        </p:txBody>
      </p:sp>
      <p:sp>
        <p:nvSpPr>
          <p:cNvPr id="3" name="Subtitle 2"/>
          <p:cNvSpPr>
            <a:spLocks noGrp="1"/>
          </p:cNvSpPr>
          <p:nvPr>
            <p:ph type="subTitle" idx="1"/>
          </p:nvPr>
        </p:nvSpPr>
        <p:spPr>
          <a:xfrm>
            <a:off x="1371600" y="3356992"/>
            <a:ext cx="6400800" cy="1368152"/>
          </a:xfrm>
        </p:spPr>
        <p:txBody>
          <a:bodyPr>
            <a:normAutofit/>
          </a:bodyPr>
          <a:lstStyle/>
          <a:p>
            <a:r>
              <a:rPr lang="en-IN" sz="4400" dirty="0" smtClean="0">
                <a:solidFill>
                  <a:schemeClr val="tx1"/>
                </a:solidFill>
              </a:rPr>
              <a:t>Operating segments</a:t>
            </a:r>
            <a:endParaRPr lang="en-IN" sz="44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76672"/>
            <a:ext cx="7992888" cy="6494085"/>
          </a:xfrm>
          <a:prstGeom prst="rect">
            <a:avLst/>
          </a:prstGeom>
        </p:spPr>
        <p:txBody>
          <a:bodyPr wrap="square">
            <a:spAutoFit/>
          </a:bodyPr>
          <a:lstStyle/>
          <a:p>
            <a:pPr algn="just"/>
            <a:r>
              <a:rPr lang="en-IN" sz="2400" dirty="0" smtClean="0"/>
              <a:t>An </a:t>
            </a:r>
            <a:r>
              <a:rPr lang="en-IN" sz="3200" b="1" dirty="0" smtClean="0"/>
              <a:t>operating segment </a:t>
            </a:r>
            <a:r>
              <a:rPr lang="en-IN" sz="2400" dirty="0" smtClean="0"/>
              <a:t>is a component of an entity: </a:t>
            </a:r>
          </a:p>
          <a:p>
            <a:pPr algn="just"/>
            <a:endParaRPr lang="en-IN" sz="2400" dirty="0" smtClean="0"/>
          </a:p>
          <a:p>
            <a:pPr marL="457200" indent="-457200" algn="just">
              <a:buAutoNum type="alphaLcParenBoth"/>
            </a:pPr>
            <a:r>
              <a:rPr lang="en-IN" sz="2400" dirty="0" smtClean="0"/>
              <a:t>that engages in business activities from which it may earn revenues and incur expenses,</a:t>
            </a:r>
          </a:p>
          <a:p>
            <a:pPr marL="457200" indent="-457200" algn="just">
              <a:buAutoNum type="alphaLcParenBoth"/>
            </a:pPr>
            <a:r>
              <a:rPr lang="en-IN" sz="2400" dirty="0" smtClean="0"/>
              <a:t>whose operating results are regularly reviewed by the entity’s chief operating decision maker to make decisions about resources to be allocated to the segment and assess its performance, and </a:t>
            </a:r>
          </a:p>
          <a:p>
            <a:pPr marL="457200" indent="-457200" algn="just">
              <a:buAutoNum type="alphaLcParenBoth"/>
            </a:pPr>
            <a:r>
              <a:rPr lang="en-IN" sz="2400" dirty="0" smtClean="0"/>
              <a:t>for which discrete financial information is available.</a:t>
            </a:r>
          </a:p>
          <a:p>
            <a:pPr marL="457200" indent="-457200" algn="just">
              <a:buAutoNum type="alphaLcParenBoth"/>
            </a:pPr>
            <a:endParaRPr lang="en-IN" sz="2400" dirty="0" smtClean="0"/>
          </a:p>
          <a:p>
            <a:pPr marL="457200" indent="-457200" algn="just"/>
            <a:r>
              <a:rPr lang="en-IN" sz="2400" dirty="0" smtClean="0"/>
              <a:t>       An operating segment may engage in business activities for which it has yet to earn revenues, for example, </a:t>
            </a:r>
            <a:r>
              <a:rPr lang="en-IN" sz="2400" b="1" dirty="0" smtClean="0"/>
              <a:t>start-up operations</a:t>
            </a:r>
            <a:r>
              <a:rPr lang="en-IN" sz="2400" dirty="0" smtClean="0"/>
              <a:t> may be operating segments before earning revenues.</a:t>
            </a:r>
            <a:endParaRPr lang="en-IN" sz="2400" dirty="0"/>
          </a:p>
          <a:p>
            <a:pPr marL="457200" indent="-457200" algn="just">
              <a:buAutoNum type="alphaLcParenBoth"/>
            </a:pPr>
            <a:endParaRPr lang="en-IN" sz="2400" dirty="0" smtClean="0"/>
          </a:p>
          <a:p>
            <a:pPr marL="457200" indent="-457200" algn="just"/>
            <a:endParaRPr lang="en-IN" sz="2400" dirty="0" smtClean="0"/>
          </a:p>
          <a:p>
            <a:pPr marL="457200" indent="-457200" algn="just"/>
            <a:endParaRPr lang="en-IN"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620688"/>
            <a:ext cx="8208912" cy="4154984"/>
          </a:xfrm>
          <a:prstGeom prst="rect">
            <a:avLst/>
          </a:prstGeom>
        </p:spPr>
        <p:txBody>
          <a:bodyPr wrap="square">
            <a:spAutoFit/>
          </a:bodyPr>
          <a:lstStyle/>
          <a:p>
            <a:pPr algn="just"/>
            <a:endParaRPr lang="en-IN" sz="2400" dirty="0"/>
          </a:p>
          <a:p>
            <a:pPr algn="just"/>
            <a:r>
              <a:rPr lang="en-IN" sz="2400" dirty="0" smtClean="0"/>
              <a:t>This IFRS shall </a:t>
            </a:r>
            <a:r>
              <a:rPr lang="en-IN" sz="2400" b="1" dirty="0" smtClean="0"/>
              <a:t>apply</a:t>
            </a:r>
            <a:r>
              <a:rPr lang="en-IN" sz="2400" dirty="0" smtClean="0"/>
              <a:t> to the consolidated financial statements and to the separate/ individual financial statements of an entity </a:t>
            </a:r>
          </a:p>
          <a:p>
            <a:pPr algn="just"/>
            <a:endParaRPr lang="en-IN" sz="2400" dirty="0" smtClean="0"/>
          </a:p>
          <a:p>
            <a:pPr marL="457200" indent="-457200" algn="just"/>
            <a:r>
              <a:rPr lang="en-IN" sz="2400" dirty="0"/>
              <a:t> </a:t>
            </a:r>
            <a:r>
              <a:rPr lang="en-IN" sz="2400" dirty="0" smtClean="0"/>
              <a:t>    (</a:t>
            </a:r>
            <a:r>
              <a:rPr lang="en-IN" sz="2400" dirty="0" err="1" smtClean="0"/>
              <a:t>i</a:t>
            </a:r>
            <a:r>
              <a:rPr lang="en-IN" sz="2400" dirty="0" smtClean="0"/>
              <a:t>) whose debt or equity instruments are traded in a public market  or, </a:t>
            </a:r>
          </a:p>
          <a:p>
            <a:pPr marL="457200" indent="-457200" algn="just"/>
            <a:endParaRPr lang="en-IN" sz="2400" dirty="0" smtClean="0"/>
          </a:p>
          <a:p>
            <a:pPr marL="457200" indent="-457200" algn="just"/>
            <a:r>
              <a:rPr lang="en-IN" sz="2400" dirty="0"/>
              <a:t> </a:t>
            </a:r>
            <a:r>
              <a:rPr lang="en-IN" sz="2400" dirty="0" smtClean="0"/>
              <a:t>    (ii) that files, or is in the process of filing, its financial statements with a securities commission or other regulatory organisation for the purpose of issuing any class of securities in the market.</a:t>
            </a:r>
            <a:endParaRPr lang="en-IN"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04665"/>
            <a:ext cx="8424936" cy="6432530"/>
          </a:xfrm>
          <a:prstGeom prst="rect">
            <a:avLst/>
          </a:prstGeom>
        </p:spPr>
        <p:txBody>
          <a:bodyPr wrap="square">
            <a:spAutoFit/>
          </a:bodyPr>
          <a:lstStyle/>
          <a:p>
            <a:pPr algn="just"/>
            <a:r>
              <a:rPr lang="en-IN" sz="2800" b="1" dirty="0" smtClean="0"/>
              <a:t>Reportable segments </a:t>
            </a:r>
          </a:p>
          <a:p>
            <a:pPr algn="just"/>
            <a:r>
              <a:rPr lang="en-IN" sz="2400" dirty="0" smtClean="0"/>
              <a:t>An entity shall </a:t>
            </a:r>
            <a:r>
              <a:rPr lang="en-IN" sz="2400" b="1" dirty="0" smtClean="0"/>
              <a:t>report separately information about each operating segment </a:t>
            </a:r>
            <a:r>
              <a:rPr lang="en-IN" sz="2400" dirty="0" smtClean="0"/>
              <a:t>that:</a:t>
            </a:r>
          </a:p>
          <a:p>
            <a:pPr marL="457200" indent="-457200" algn="just">
              <a:buAutoNum type="alphaLcParenBoth"/>
            </a:pPr>
            <a:r>
              <a:rPr lang="en-IN" sz="2400" dirty="0" smtClean="0"/>
              <a:t>has been identified in accordance with the definition of OS  and, </a:t>
            </a:r>
          </a:p>
          <a:p>
            <a:pPr marL="457200" indent="-457200" algn="just">
              <a:buAutoNum type="alphaLcParenBoth"/>
            </a:pPr>
            <a:r>
              <a:rPr lang="en-IN" sz="2400" dirty="0" smtClean="0"/>
              <a:t> exceeds the  following  quantitative thresholds:</a:t>
            </a:r>
          </a:p>
          <a:p>
            <a:pPr marL="457200" indent="-457200" algn="just">
              <a:buAutoNum type="alphaLcParenBoth"/>
            </a:pPr>
            <a:endParaRPr lang="en-IN" sz="2400" dirty="0" smtClean="0"/>
          </a:p>
          <a:p>
            <a:pPr marL="457200" indent="-457200" algn="just"/>
            <a:r>
              <a:rPr lang="en-IN" sz="2400" dirty="0" smtClean="0"/>
              <a:t>    (</a:t>
            </a:r>
            <a:r>
              <a:rPr lang="en-IN" sz="2400" dirty="0"/>
              <a:t>1</a:t>
            </a:r>
            <a:r>
              <a:rPr lang="en-IN" sz="2400" dirty="0" smtClean="0"/>
              <a:t>) Its </a:t>
            </a:r>
            <a:r>
              <a:rPr lang="en-IN" sz="2400" b="1" dirty="0" smtClean="0"/>
              <a:t>reported revenue</a:t>
            </a:r>
            <a:r>
              <a:rPr lang="en-IN" sz="2400" dirty="0" smtClean="0"/>
              <a:t>, including both sales to external customers and intersegment sales or transfers, is </a:t>
            </a:r>
            <a:r>
              <a:rPr lang="en-IN" sz="2400" b="1" dirty="0" smtClean="0"/>
              <a:t>10 per cent or more of the combined revenue</a:t>
            </a:r>
            <a:r>
              <a:rPr lang="en-IN" sz="2400" dirty="0" smtClean="0"/>
              <a:t>, internal and external, of all operating segments.</a:t>
            </a:r>
          </a:p>
          <a:p>
            <a:pPr marL="457200" indent="-457200" algn="just"/>
            <a:r>
              <a:rPr lang="en-IN" sz="2400" dirty="0"/>
              <a:t> </a:t>
            </a:r>
            <a:r>
              <a:rPr lang="en-IN" sz="2400" dirty="0" smtClean="0"/>
              <a:t>   (</a:t>
            </a:r>
            <a:r>
              <a:rPr lang="en-IN" sz="2400" dirty="0"/>
              <a:t>2</a:t>
            </a:r>
            <a:r>
              <a:rPr lang="en-IN" sz="2400" dirty="0" smtClean="0"/>
              <a:t>) The absolute amount of its </a:t>
            </a:r>
            <a:r>
              <a:rPr lang="en-IN" sz="2400" b="1" dirty="0" smtClean="0"/>
              <a:t>reported profit or loss </a:t>
            </a:r>
            <a:r>
              <a:rPr lang="en-IN" sz="2400" dirty="0" smtClean="0"/>
              <a:t>is </a:t>
            </a:r>
            <a:r>
              <a:rPr lang="en-IN" sz="2400" b="1" dirty="0" smtClean="0"/>
              <a:t>10 per cent or more</a:t>
            </a:r>
            <a:r>
              <a:rPr lang="en-IN" sz="2400" dirty="0" smtClean="0"/>
              <a:t> of the greater, in absolute amount, of (</a:t>
            </a:r>
            <a:r>
              <a:rPr lang="en-IN" sz="2400" dirty="0" err="1"/>
              <a:t>i</a:t>
            </a:r>
            <a:r>
              <a:rPr lang="en-IN" sz="2400" dirty="0" smtClean="0"/>
              <a:t>) the combined reported profit of all operating segments that did not report a loss and (ii) the combined reported loss of all operating segments that reported a loss.</a:t>
            </a:r>
            <a:endParaRPr lang="en-IN" sz="2400" dirty="0"/>
          </a:p>
          <a:p>
            <a:pPr marL="457200" indent="-457200" algn="just">
              <a:buAutoNum type="alphaLcParenBoth"/>
            </a:pPr>
            <a:endParaRPr lang="en-IN"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04664"/>
            <a:ext cx="8280920" cy="6494085"/>
          </a:xfrm>
          <a:prstGeom prst="rect">
            <a:avLst/>
          </a:prstGeom>
        </p:spPr>
        <p:txBody>
          <a:bodyPr wrap="square">
            <a:spAutoFit/>
          </a:bodyPr>
          <a:lstStyle/>
          <a:p>
            <a:pPr algn="just"/>
            <a:r>
              <a:rPr lang="en-IN" sz="2400" dirty="0" smtClean="0"/>
              <a:t>(3) Its </a:t>
            </a:r>
            <a:r>
              <a:rPr lang="en-IN" sz="2400" b="1" dirty="0" smtClean="0"/>
              <a:t>assets</a:t>
            </a:r>
            <a:r>
              <a:rPr lang="en-IN" sz="2400" dirty="0" smtClean="0"/>
              <a:t> are </a:t>
            </a:r>
            <a:r>
              <a:rPr lang="en-IN" sz="2400" b="1" dirty="0" smtClean="0"/>
              <a:t>10 per cent or more </a:t>
            </a:r>
            <a:r>
              <a:rPr lang="en-IN" sz="2400" dirty="0" smtClean="0"/>
              <a:t>of the combined assets of all operating segments.</a:t>
            </a:r>
          </a:p>
          <a:p>
            <a:pPr algn="just"/>
            <a:endParaRPr lang="en-IN" sz="2400" dirty="0"/>
          </a:p>
          <a:p>
            <a:pPr algn="just"/>
            <a:r>
              <a:rPr lang="en-IN" sz="3200" b="1" dirty="0" smtClean="0"/>
              <a:t>Disclosure</a:t>
            </a:r>
          </a:p>
          <a:p>
            <a:pPr algn="just"/>
            <a:endParaRPr lang="en-IN" sz="2400" dirty="0" smtClean="0"/>
          </a:p>
          <a:p>
            <a:pPr algn="just"/>
            <a:r>
              <a:rPr lang="en-IN" sz="2400" dirty="0" smtClean="0"/>
              <a:t>IFRS 8 requires </a:t>
            </a:r>
            <a:r>
              <a:rPr lang="en-IN" sz="2400" b="1" dirty="0" smtClean="0"/>
              <a:t>an entity whose debt or equity securities are publicly traded</a:t>
            </a:r>
            <a:r>
              <a:rPr lang="en-IN" sz="2400" dirty="0" smtClean="0"/>
              <a:t> to disclose information to enable users of its financial statements to evaluate the nature and financial effects of the different business activities in which it engages and the different economic environments in which it operates.</a:t>
            </a:r>
          </a:p>
          <a:p>
            <a:pPr algn="just"/>
            <a:endParaRPr lang="en-IN" sz="2400" dirty="0"/>
          </a:p>
          <a:p>
            <a:pPr algn="just"/>
            <a:r>
              <a:rPr lang="en-IN" sz="2400" dirty="0" err="1" smtClean="0"/>
              <a:t>Eg</a:t>
            </a:r>
            <a:r>
              <a:rPr lang="en-IN" sz="2400" dirty="0" smtClean="0"/>
              <a:t>, information </a:t>
            </a:r>
            <a:r>
              <a:rPr lang="en-IN" sz="2400" dirty="0"/>
              <a:t>about </a:t>
            </a:r>
            <a:r>
              <a:rPr lang="en-IN" sz="2400" i="1" u="sng" dirty="0" smtClean="0"/>
              <a:t>segment profit or loss including revenues and expenses</a:t>
            </a:r>
            <a:r>
              <a:rPr lang="en-IN" sz="2400" dirty="0" smtClean="0"/>
              <a:t> included in profit or loss, </a:t>
            </a:r>
            <a:r>
              <a:rPr lang="en-IN" sz="2400" i="1" u="sng" dirty="0" smtClean="0"/>
              <a:t>segment assets and liabilities and basis of measurement</a:t>
            </a:r>
            <a:r>
              <a:rPr lang="en-IN" sz="2400" dirty="0" smtClean="0"/>
              <a:t>, </a:t>
            </a:r>
            <a:r>
              <a:rPr lang="en-IN" sz="2400" i="1" u="sng" dirty="0" smtClean="0"/>
              <a:t>types products </a:t>
            </a:r>
            <a:r>
              <a:rPr lang="en-IN" sz="2400" i="1" u="sng" dirty="0"/>
              <a:t>and </a:t>
            </a:r>
            <a:r>
              <a:rPr lang="en-IN" sz="2400" i="1" u="sng" dirty="0" smtClean="0"/>
              <a:t>services </a:t>
            </a:r>
            <a:r>
              <a:rPr lang="en-IN" sz="2400" dirty="0" smtClean="0"/>
              <a:t>from which segment derives its revenues, </a:t>
            </a:r>
            <a:r>
              <a:rPr lang="en-IN" sz="2400" i="1" u="sng" dirty="0"/>
              <a:t>geographical areas </a:t>
            </a:r>
            <a:r>
              <a:rPr lang="en-IN" sz="2400" dirty="0"/>
              <a:t>and </a:t>
            </a:r>
            <a:r>
              <a:rPr lang="en-IN" sz="2400" i="1" u="sng" dirty="0"/>
              <a:t>major </a:t>
            </a:r>
            <a:r>
              <a:rPr lang="en-IN" sz="2400" i="1" u="sng" dirty="0" smtClean="0"/>
              <a:t>customers</a:t>
            </a:r>
            <a:r>
              <a:rPr lang="en-IN" sz="2400" u="sng" dirty="0" smtClean="0"/>
              <a:t> </a:t>
            </a:r>
            <a:r>
              <a:rPr lang="en-IN" sz="2400" dirty="0" smtClean="0"/>
              <a:t>etc.</a:t>
            </a:r>
          </a:p>
          <a:p>
            <a:pPr algn="just"/>
            <a:endParaRPr lang="en-IN"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692696"/>
            <a:ext cx="8136904" cy="4955203"/>
          </a:xfrm>
          <a:prstGeom prst="rect">
            <a:avLst/>
          </a:prstGeom>
        </p:spPr>
        <p:txBody>
          <a:bodyPr wrap="square">
            <a:spAutoFit/>
          </a:bodyPr>
          <a:lstStyle/>
          <a:p>
            <a:pPr algn="just"/>
            <a:r>
              <a:rPr lang="en-IN" sz="2400" dirty="0" smtClean="0"/>
              <a:t>An entity shall provide </a:t>
            </a:r>
            <a:r>
              <a:rPr lang="en-IN" sz="2800" b="1" dirty="0" smtClean="0"/>
              <a:t>reconciliations</a:t>
            </a:r>
            <a:r>
              <a:rPr lang="en-IN" sz="2800" dirty="0" smtClean="0"/>
              <a:t> </a:t>
            </a:r>
            <a:r>
              <a:rPr lang="en-IN" sz="2400" dirty="0" smtClean="0"/>
              <a:t>of all of the following: </a:t>
            </a:r>
          </a:p>
          <a:p>
            <a:pPr algn="just"/>
            <a:endParaRPr lang="en-IN" sz="2400" dirty="0" smtClean="0"/>
          </a:p>
          <a:p>
            <a:pPr marL="457200" indent="-457200" algn="just">
              <a:buAutoNum type="alphaLcParenBoth"/>
            </a:pPr>
            <a:r>
              <a:rPr lang="en-IN" sz="2400" dirty="0" smtClean="0"/>
              <a:t>the total of the reportable segments’ revenues to the entity’s revenue,</a:t>
            </a:r>
          </a:p>
          <a:p>
            <a:pPr marL="457200" indent="-457200" algn="just">
              <a:buAutoNum type="alphaLcParenBoth"/>
            </a:pPr>
            <a:endParaRPr lang="en-IN" sz="2400" dirty="0" smtClean="0"/>
          </a:p>
          <a:p>
            <a:pPr marL="457200" indent="-457200" algn="just">
              <a:buAutoNum type="alphaLcParenBoth"/>
            </a:pPr>
            <a:r>
              <a:rPr lang="en-IN" sz="2400" dirty="0" smtClean="0"/>
              <a:t>the total of the reportable segments’ profit or loss to the entity’s profit or loss before tax expense (tax income),</a:t>
            </a:r>
          </a:p>
          <a:p>
            <a:pPr marL="457200" indent="-457200" algn="just">
              <a:buAutoNum type="alphaLcParenBoth"/>
            </a:pPr>
            <a:endParaRPr lang="en-IN" sz="2400" dirty="0" smtClean="0"/>
          </a:p>
          <a:p>
            <a:pPr marL="457200" indent="-457200" algn="just">
              <a:buAutoNum type="alphaLcParenBoth"/>
            </a:pPr>
            <a:r>
              <a:rPr lang="en-IN" sz="2400" dirty="0" smtClean="0"/>
              <a:t>the total of the reportable segments’ assets to the entity’s assets,</a:t>
            </a:r>
          </a:p>
          <a:p>
            <a:pPr marL="457200" indent="-457200" algn="just">
              <a:buAutoNum type="alphaLcParenBoth"/>
            </a:pPr>
            <a:endParaRPr lang="en-IN" sz="2400" dirty="0" smtClean="0"/>
          </a:p>
          <a:p>
            <a:pPr marL="457200" indent="-457200" algn="just">
              <a:buAutoNum type="alphaLcParenBoth"/>
            </a:pPr>
            <a:r>
              <a:rPr lang="en-IN" sz="2400" dirty="0" smtClean="0"/>
              <a:t>the total of the reportable segments’ liabilities to the entity’s liabilities.</a:t>
            </a:r>
            <a:endParaRPr lang="en-IN"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497</Words>
  <Application>Microsoft Office PowerPoint</Application>
  <PresentationFormat>On-screen Show (4:3)</PresentationFormat>
  <Paragraphs>39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IFRS 8</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IFRS 8</dc:title>
  <dc:creator>Kartik</dc:creator>
  <cp:lastModifiedBy>Kartik</cp:lastModifiedBy>
  <cp:revision>26</cp:revision>
  <dcterms:created xsi:type="dcterms:W3CDTF">2019-04-04T17:26:47Z</dcterms:created>
  <dcterms:modified xsi:type="dcterms:W3CDTF">2020-03-26T11:56:34Z</dcterms:modified>
</cp:coreProperties>
</file>