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D2E46-B1CB-481A-A606-BD7AB615FF5D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E413B-5C68-4602-977A-31A6F3890C9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1512168"/>
          </a:xfrm>
        </p:spPr>
        <p:txBody>
          <a:bodyPr/>
          <a:lstStyle/>
          <a:p>
            <a:r>
              <a:rPr lang="en-IN" dirty="0" smtClean="0"/>
              <a:t>IFRS 6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2160240"/>
          </a:xfrm>
        </p:spPr>
        <p:txBody>
          <a:bodyPr>
            <a:normAutofit/>
          </a:bodyPr>
          <a:lstStyle/>
          <a:p>
            <a:r>
              <a:rPr lang="en-IN" sz="4400" b="1" dirty="0">
                <a:solidFill>
                  <a:schemeClr val="tx1"/>
                </a:solidFill>
              </a:rPr>
              <a:t>Exploration for and Evaluation of Mineral Resources 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76672"/>
            <a:ext cx="79208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400" dirty="0"/>
              <a:t>IFRS 6 </a:t>
            </a:r>
            <a:r>
              <a:rPr lang="en-IN" sz="2400" dirty="0" smtClean="0"/>
              <a:t>specifies </a:t>
            </a:r>
            <a:r>
              <a:rPr lang="en-IN" sz="2400" dirty="0"/>
              <a:t>financial reporting for </a:t>
            </a:r>
            <a:r>
              <a:rPr lang="en-IN" sz="2400" b="1" dirty="0"/>
              <a:t>costs incurred for exploration for and evaluation of mineral resources </a:t>
            </a:r>
            <a:r>
              <a:rPr lang="en-IN" sz="2400" dirty="0" smtClean="0"/>
              <a:t>(</a:t>
            </a:r>
            <a:r>
              <a:rPr lang="en-IN" sz="2400" dirty="0" err="1" smtClean="0"/>
              <a:t>eg</a:t>
            </a:r>
            <a:r>
              <a:rPr lang="en-IN" sz="2400" dirty="0" smtClean="0"/>
              <a:t>, </a:t>
            </a:r>
            <a:r>
              <a:rPr lang="en-IN" sz="2400" dirty="0"/>
              <a:t>minerals, oil, natural gas and similar non-regenerative resources), as well as the </a:t>
            </a:r>
            <a:r>
              <a:rPr lang="en-IN" sz="2400" b="1" dirty="0"/>
              <a:t>costs of determination of the technical feasibility and commercial viability of extracting the mineral resources. </a:t>
            </a:r>
            <a:endParaRPr lang="en-IN" sz="2400" b="1" dirty="0" smtClean="0"/>
          </a:p>
          <a:p>
            <a:pPr algn="just"/>
            <a:endParaRPr lang="en-IN" sz="2400" dirty="0"/>
          </a:p>
          <a:p>
            <a:pPr algn="just"/>
            <a:r>
              <a:rPr lang="en-IN" sz="2400" dirty="0" smtClean="0"/>
              <a:t>It allows any entity to </a:t>
            </a:r>
            <a:r>
              <a:rPr lang="en-IN" sz="2400" b="1" dirty="0" smtClean="0"/>
              <a:t>continue to use its existing accounting policies</a:t>
            </a:r>
            <a:r>
              <a:rPr lang="en-IN" sz="2400" dirty="0" smtClean="0"/>
              <a:t> and it doesn’t require/ prohibit any specific accounting policies for the recognition and measurement of exploration and evaluation assets.</a:t>
            </a:r>
          </a:p>
          <a:p>
            <a:pPr algn="just"/>
            <a:endParaRPr lang="en-IN" sz="2400" dirty="0"/>
          </a:p>
          <a:p>
            <a:pPr algn="just"/>
            <a:r>
              <a:rPr lang="en-IN" sz="2400" dirty="0" smtClean="0"/>
              <a:t>It </a:t>
            </a:r>
            <a:r>
              <a:rPr lang="en-IN" sz="2400" dirty="0"/>
              <a:t>requires entities </a:t>
            </a:r>
            <a:r>
              <a:rPr lang="en-IN" sz="2400" b="1" dirty="0"/>
              <a:t>recognising</a:t>
            </a:r>
            <a:r>
              <a:rPr lang="en-IN" sz="2400" dirty="0"/>
              <a:t> exploration and evaluation assets to </a:t>
            </a:r>
            <a:r>
              <a:rPr lang="en-IN" sz="2400" b="1" dirty="0"/>
              <a:t>perform</a:t>
            </a:r>
            <a:r>
              <a:rPr lang="en-IN" sz="2400" dirty="0"/>
              <a:t> an </a:t>
            </a:r>
            <a:r>
              <a:rPr lang="en-IN" sz="2400" b="1" dirty="0"/>
              <a:t>impairment test </a:t>
            </a:r>
            <a:r>
              <a:rPr lang="en-IN" sz="2400" dirty="0"/>
              <a:t>on those assets when facts and circumstances suggest that the </a:t>
            </a:r>
            <a:r>
              <a:rPr lang="en-IN" sz="2400" i="1" dirty="0"/>
              <a:t>carrying amount of the assets may exceed their recoverable amount</a:t>
            </a:r>
            <a:r>
              <a:rPr lang="en-IN" sz="2400" dirty="0"/>
              <a:t>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548680"/>
            <a:ext cx="8424936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400" dirty="0" smtClean="0"/>
              <a:t>(the carrying amount of the exploration and evaluation asset is unlikely to be recovered in full from successful development or by sale.) </a:t>
            </a:r>
          </a:p>
          <a:p>
            <a:pPr algn="just"/>
            <a:endParaRPr lang="en-IN" sz="2400" dirty="0"/>
          </a:p>
          <a:p>
            <a:pPr algn="just"/>
            <a:r>
              <a:rPr lang="en-IN" sz="2400" dirty="0" smtClean="0"/>
              <a:t>An entity </a:t>
            </a:r>
            <a:r>
              <a:rPr lang="en-IN" sz="2400" b="1" dirty="0" smtClean="0"/>
              <a:t>shall apply </a:t>
            </a:r>
            <a:r>
              <a:rPr lang="en-IN" sz="2400" dirty="0" smtClean="0"/>
              <a:t>the IFRS to </a:t>
            </a:r>
            <a:r>
              <a:rPr lang="en-IN" sz="2400" i="1" dirty="0" smtClean="0"/>
              <a:t>exploration and evaluation expenditures </a:t>
            </a:r>
            <a:r>
              <a:rPr lang="en-IN" sz="2400" dirty="0" smtClean="0"/>
              <a:t> that  it  incurs.</a:t>
            </a:r>
          </a:p>
          <a:p>
            <a:pPr algn="just"/>
            <a:endParaRPr lang="en-IN" sz="2400" dirty="0"/>
          </a:p>
          <a:p>
            <a:pPr algn="just"/>
            <a:r>
              <a:rPr lang="en-IN" sz="2400" dirty="0" smtClean="0"/>
              <a:t>An entity </a:t>
            </a:r>
            <a:r>
              <a:rPr lang="en-IN" sz="2400" b="1" dirty="0" smtClean="0"/>
              <a:t>shall not apply </a:t>
            </a:r>
            <a:r>
              <a:rPr lang="en-IN" sz="2400" dirty="0" smtClean="0"/>
              <a:t>the IFRS to expenditures incurred:</a:t>
            </a:r>
          </a:p>
          <a:p>
            <a:pPr algn="just"/>
            <a:endParaRPr lang="en-IN" sz="2400" dirty="0" smtClean="0"/>
          </a:p>
          <a:p>
            <a:pPr marL="457200" indent="-457200" algn="just">
              <a:buAutoNum type="alphaLcParenBoth"/>
            </a:pPr>
            <a:r>
              <a:rPr lang="en-IN" sz="2400" b="1" dirty="0" smtClean="0"/>
              <a:t>before the exploration </a:t>
            </a:r>
            <a:r>
              <a:rPr lang="en-IN" sz="2400" dirty="0" smtClean="0"/>
              <a:t>for and evaluation of mineral resources, such as expenditures incurred before the entity has obtained the legal rights to explore a specific area.</a:t>
            </a:r>
          </a:p>
          <a:p>
            <a:pPr marL="457200" indent="-457200" algn="just">
              <a:buAutoNum type="alphaLcParenBoth"/>
            </a:pPr>
            <a:endParaRPr lang="en-IN" sz="2400" dirty="0" smtClean="0"/>
          </a:p>
          <a:p>
            <a:pPr algn="just"/>
            <a:r>
              <a:rPr lang="en-IN" sz="2400" dirty="0" smtClean="0"/>
              <a:t>(b) </a:t>
            </a:r>
            <a:r>
              <a:rPr lang="en-IN" sz="2400" b="1" dirty="0" smtClean="0"/>
              <a:t>after</a:t>
            </a:r>
            <a:r>
              <a:rPr lang="en-IN" sz="2400" dirty="0" smtClean="0"/>
              <a:t> the technical feasibility and commercial viability of    extracting a mineral resource are demonstrable.</a:t>
            </a:r>
          </a:p>
          <a:p>
            <a:pPr algn="just"/>
            <a:endParaRPr lang="en-IN" sz="2400" dirty="0"/>
          </a:p>
          <a:p>
            <a:pPr algn="just"/>
            <a:endParaRPr lang="en-IN" sz="2400" dirty="0" smtClean="0"/>
          </a:p>
          <a:p>
            <a:pPr algn="just"/>
            <a:endParaRPr lang="en-IN" sz="2400" dirty="0" smtClean="0"/>
          </a:p>
          <a:p>
            <a:pPr algn="just"/>
            <a:endParaRPr lang="en-IN" sz="2400" dirty="0" smtClean="0"/>
          </a:p>
          <a:p>
            <a:pPr algn="just"/>
            <a:endParaRPr lang="en-IN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692696"/>
            <a:ext cx="82809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800" b="1" dirty="0" smtClean="0"/>
              <a:t>Classification of ‘exploration and evaluation assets’ </a:t>
            </a:r>
          </a:p>
          <a:p>
            <a:pPr algn="just"/>
            <a:endParaRPr lang="en-IN" sz="2400" b="1" dirty="0" smtClean="0"/>
          </a:p>
          <a:p>
            <a:pPr algn="just"/>
            <a:r>
              <a:rPr lang="en-IN" sz="2400" dirty="0" smtClean="0"/>
              <a:t>An entity shall classify exploration and evaluation assets as </a:t>
            </a:r>
            <a:r>
              <a:rPr lang="en-IN" sz="2400" b="1" dirty="0" smtClean="0"/>
              <a:t>tangible</a:t>
            </a:r>
            <a:r>
              <a:rPr lang="en-IN" sz="2400" dirty="0" smtClean="0"/>
              <a:t> or </a:t>
            </a:r>
            <a:r>
              <a:rPr lang="en-IN" sz="2400" b="1" dirty="0" smtClean="0"/>
              <a:t>intangible</a:t>
            </a:r>
            <a:r>
              <a:rPr lang="en-IN" sz="2400" dirty="0" smtClean="0"/>
              <a:t> according to the nature of the assets acquired and apply the classification consistently.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Some exploration and evaluation assets are treated as </a:t>
            </a:r>
            <a:r>
              <a:rPr lang="en-IN" sz="2400" b="1" dirty="0" smtClean="0"/>
              <a:t>intangible</a:t>
            </a:r>
            <a:r>
              <a:rPr lang="en-IN" sz="2400" dirty="0" smtClean="0"/>
              <a:t> (</a:t>
            </a:r>
            <a:r>
              <a:rPr lang="en-IN" sz="2400" dirty="0" err="1" smtClean="0"/>
              <a:t>eg</a:t>
            </a:r>
            <a:r>
              <a:rPr lang="en-IN" sz="2400" dirty="0" smtClean="0"/>
              <a:t> drilling rights), whereas others are </a:t>
            </a:r>
            <a:r>
              <a:rPr lang="en-IN" sz="2400" b="1" dirty="0" smtClean="0"/>
              <a:t>tangible</a:t>
            </a:r>
            <a:r>
              <a:rPr lang="en-IN" sz="2400" dirty="0" smtClean="0"/>
              <a:t> (</a:t>
            </a:r>
            <a:r>
              <a:rPr lang="en-IN" sz="2400" dirty="0" err="1" smtClean="0"/>
              <a:t>eg</a:t>
            </a:r>
            <a:r>
              <a:rPr lang="en-IN" sz="2400" dirty="0" smtClean="0"/>
              <a:t> vehicles and drilling rigs).</a:t>
            </a:r>
            <a:endParaRPr lang="en-IN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260649"/>
            <a:ext cx="8640960" cy="6638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3200" b="1" dirty="0" smtClean="0"/>
              <a:t>Measurement at recognition</a:t>
            </a:r>
            <a:r>
              <a:rPr lang="en-IN" sz="2400" dirty="0" smtClean="0"/>
              <a:t>: </a:t>
            </a:r>
          </a:p>
          <a:p>
            <a:pPr algn="just"/>
            <a:r>
              <a:rPr lang="en-IN" sz="2400" dirty="0" smtClean="0"/>
              <a:t>Exploration and evaluation assets shall be </a:t>
            </a:r>
            <a:r>
              <a:rPr lang="en-IN" sz="2400" b="1" dirty="0" smtClean="0"/>
              <a:t>measured at cost</a:t>
            </a:r>
            <a:r>
              <a:rPr lang="en-IN" sz="2400" dirty="0" smtClean="0"/>
              <a:t>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800" b="1" dirty="0" smtClean="0"/>
              <a:t>Elements of cost </a:t>
            </a:r>
            <a:r>
              <a:rPr lang="en-IN" sz="2400" dirty="0" smtClean="0"/>
              <a:t>of exploration and evaluation assets: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To determine </a:t>
            </a:r>
            <a:r>
              <a:rPr lang="en-IN" sz="2400" i="1" dirty="0" smtClean="0"/>
              <a:t>which expenditures are recognised as exploration and evaluation assets</a:t>
            </a:r>
            <a:r>
              <a:rPr lang="en-IN" sz="2400" dirty="0" smtClean="0"/>
              <a:t>, an entity shall considers the degree to which the expenditure can be associated with finding specific mineral resources.</a:t>
            </a:r>
          </a:p>
          <a:p>
            <a:pPr algn="just"/>
            <a:r>
              <a:rPr lang="en-IN" sz="2400" dirty="0" err="1" smtClean="0"/>
              <a:t>Eg</a:t>
            </a:r>
            <a:r>
              <a:rPr lang="en-IN" sz="2400" dirty="0" smtClean="0"/>
              <a:t>, (a) acquisition of rights to explore;</a:t>
            </a:r>
          </a:p>
          <a:p>
            <a:pPr algn="just"/>
            <a:r>
              <a:rPr lang="en-IN" sz="2400" dirty="0" smtClean="0"/>
              <a:t>(b) topographical, geological, geochemical and geophysical studies;</a:t>
            </a:r>
          </a:p>
          <a:p>
            <a:pPr algn="just"/>
            <a:r>
              <a:rPr lang="en-IN" sz="2400" dirty="0" smtClean="0"/>
              <a:t>(c) exploratory drilling;</a:t>
            </a:r>
          </a:p>
          <a:p>
            <a:pPr algn="just"/>
            <a:r>
              <a:rPr lang="en-IN" sz="2400" dirty="0" smtClean="0"/>
              <a:t>(d) trenching;</a:t>
            </a:r>
          </a:p>
          <a:p>
            <a:pPr algn="just"/>
            <a:r>
              <a:rPr lang="en-IN" sz="2400" dirty="0" smtClean="0"/>
              <a:t>(e) sampling; and</a:t>
            </a:r>
          </a:p>
          <a:p>
            <a:pPr algn="just"/>
            <a:r>
              <a:rPr lang="en-IN" sz="2400" dirty="0" smtClean="0"/>
              <a:t>(f) activities in relation to evaluating the technical feasibility and commercial viability of extracting a mineral resource.</a:t>
            </a:r>
          </a:p>
          <a:p>
            <a:pPr algn="just"/>
            <a:endParaRPr lang="en-IN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548680"/>
            <a:ext cx="82809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b="1" dirty="0" smtClean="0"/>
              <a:t>Expenditures </a:t>
            </a:r>
            <a:r>
              <a:rPr lang="en-IN" sz="2400" dirty="0" smtClean="0"/>
              <a:t>related to the </a:t>
            </a:r>
            <a:r>
              <a:rPr lang="en-IN" sz="2400" b="1" dirty="0" smtClean="0"/>
              <a:t>development of mineral resources </a:t>
            </a:r>
            <a:r>
              <a:rPr lang="en-IN" sz="2400" dirty="0" smtClean="0"/>
              <a:t>shall </a:t>
            </a:r>
            <a:r>
              <a:rPr lang="en-IN" sz="2400" b="1" dirty="0" smtClean="0"/>
              <a:t>not be recognised </a:t>
            </a:r>
            <a:r>
              <a:rPr lang="en-IN" sz="2400" dirty="0" smtClean="0"/>
              <a:t>as exploration and evaluation assets.</a:t>
            </a:r>
          </a:p>
          <a:p>
            <a:endParaRPr lang="en-IN" sz="2400" dirty="0" smtClean="0"/>
          </a:p>
          <a:p>
            <a:r>
              <a:rPr lang="en-IN" sz="3200" b="1" dirty="0" smtClean="0"/>
              <a:t>Measurement after recognition :</a:t>
            </a:r>
          </a:p>
          <a:p>
            <a:endParaRPr lang="en-IN" sz="2400" b="1" dirty="0" smtClean="0"/>
          </a:p>
          <a:p>
            <a:r>
              <a:rPr lang="en-IN" sz="2400" dirty="0" smtClean="0"/>
              <a:t>After recognition, an entity shall apply either the </a:t>
            </a:r>
            <a:r>
              <a:rPr lang="en-IN" sz="2400" b="1" dirty="0" smtClean="0"/>
              <a:t>cost model </a:t>
            </a:r>
            <a:r>
              <a:rPr lang="en-IN" sz="2400" dirty="0" smtClean="0"/>
              <a:t>or the </a:t>
            </a:r>
            <a:r>
              <a:rPr lang="en-IN" sz="2400" b="1" dirty="0" smtClean="0"/>
              <a:t>revaluation model </a:t>
            </a:r>
            <a:r>
              <a:rPr lang="en-IN" sz="2400" dirty="0" smtClean="0"/>
              <a:t>to the exploration and evaluation assets. </a:t>
            </a:r>
            <a:endParaRPr lang="en-IN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332657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400" b="1" dirty="0"/>
              <a:t>E</a:t>
            </a:r>
            <a:r>
              <a:rPr lang="en-IN" sz="2400" b="1" dirty="0" smtClean="0"/>
              <a:t>xploration and evaluation assets</a:t>
            </a:r>
          </a:p>
          <a:p>
            <a:pPr algn="just"/>
            <a:r>
              <a:rPr lang="en-IN" sz="2400" dirty="0" smtClean="0"/>
              <a:t>Exploration and evaluation expenditures recognised as assets in accordance with the entity’s accounting policy.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b="1" dirty="0"/>
              <a:t>E</a:t>
            </a:r>
            <a:r>
              <a:rPr lang="en-IN" sz="2400" b="1" dirty="0" smtClean="0"/>
              <a:t>xploration and evaluation expenditures</a:t>
            </a:r>
          </a:p>
          <a:p>
            <a:pPr algn="just"/>
            <a:r>
              <a:rPr lang="en-IN" sz="2400" dirty="0" smtClean="0"/>
              <a:t>Expenditures incurred by an entity in connection with the exploration for and evaluation of mineral resources before the technical feasibility and commercial viability of extracting a mineral resource are demonstrable.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b="1" dirty="0"/>
              <a:t>E</a:t>
            </a:r>
            <a:r>
              <a:rPr lang="en-IN" sz="2400" b="1" dirty="0" smtClean="0"/>
              <a:t>xploration for and evaluation of mineral resources</a:t>
            </a:r>
          </a:p>
          <a:p>
            <a:pPr algn="just"/>
            <a:r>
              <a:rPr lang="en-IN" sz="2400" dirty="0" smtClean="0"/>
              <a:t>The </a:t>
            </a:r>
            <a:r>
              <a:rPr lang="en-IN" sz="2400" b="1" dirty="0" smtClean="0"/>
              <a:t>search</a:t>
            </a:r>
            <a:r>
              <a:rPr lang="en-IN" sz="2400" dirty="0" smtClean="0"/>
              <a:t> for mineral resources, including minerals, oil, natural gas and similar non-regenerative resources after the entity has obtained legal rights to explore in a specific area, </a:t>
            </a:r>
          </a:p>
          <a:p>
            <a:pPr algn="just"/>
            <a:r>
              <a:rPr lang="en-IN" sz="2400" dirty="0" smtClean="0"/>
              <a:t>as well as the </a:t>
            </a:r>
            <a:r>
              <a:rPr lang="en-IN" sz="2400" b="1" dirty="0" smtClean="0"/>
              <a:t>determination/evaluation</a:t>
            </a:r>
            <a:r>
              <a:rPr lang="en-IN" sz="2400" dirty="0" smtClean="0"/>
              <a:t> of the technical feasibility and commercial viability of extracting the mineral resource.</a:t>
            </a:r>
            <a:endParaRPr lang="en-IN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549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IFRS 6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IFRS 6</dc:title>
  <dc:creator>Kartik</dc:creator>
  <cp:lastModifiedBy>Kartik</cp:lastModifiedBy>
  <cp:revision>26</cp:revision>
  <dcterms:created xsi:type="dcterms:W3CDTF">2019-04-03T16:42:16Z</dcterms:created>
  <dcterms:modified xsi:type="dcterms:W3CDTF">2020-03-26T11:55:41Z</dcterms:modified>
</cp:coreProperties>
</file>