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5" r:id="rId16"/>
    <p:sldId id="271" r:id="rId17"/>
    <p:sldId id="276" r:id="rId18"/>
    <p:sldId id="272" r:id="rId19"/>
    <p:sldId id="277" r:id="rId20"/>
    <p:sldId id="281" r:id="rId21"/>
    <p:sldId id="273"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4853" autoAdjust="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64B88A2-15DE-451C-B2ED-F276AFB0CB3F}" type="datetimeFigureOut">
              <a:rPr lang="en-US" smtClean="0"/>
              <a:t>4/1/2020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4FA11BE-7877-4A23-B399-ADC2B2AFD931}"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4B88A2-15DE-451C-B2ED-F276AFB0CB3F}"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A11BE-7877-4A23-B399-ADC2B2AFD9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4B88A2-15DE-451C-B2ED-F276AFB0CB3F}"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A11BE-7877-4A23-B399-ADC2B2AFD93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64B88A2-15DE-451C-B2ED-F276AFB0CB3F}"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A11BE-7877-4A23-B399-ADC2B2AFD931}"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64B88A2-15DE-451C-B2ED-F276AFB0CB3F}" type="datetimeFigureOut">
              <a:rPr lang="en-US" smtClean="0"/>
              <a:t>4/1/2020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4FA11BE-7877-4A23-B399-ADC2B2AFD93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64B88A2-15DE-451C-B2ED-F276AFB0CB3F}" type="datetimeFigureOut">
              <a:rPr lang="en-US" smtClean="0"/>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A11BE-7877-4A23-B399-ADC2B2AFD931}"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64B88A2-15DE-451C-B2ED-F276AFB0CB3F}" type="datetimeFigureOut">
              <a:rPr lang="en-US" smtClean="0"/>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FA11BE-7877-4A23-B399-ADC2B2AFD931}"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4B88A2-15DE-451C-B2ED-F276AFB0CB3F}" type="datetimeFigureOut">
              <a:rPr lang="en-US" smtClean="0"/>
              <a:t>4/1/2020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FA11BE-7877-4A23-B399-ADC2B2AFD9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88A2-15DE-451C-B2ED-F276AFB0CB3F}" type="datetimeFigureOut">
              <a:rPr lang="en-US" smtClean="0"/>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FA11BE-7877-4A23-B399-ADC2B2AFD9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64B88A2-15DE-451C-B2ED-F276AFB0CB3F}" type="datetimeFigureOut">
              <a:rPr lang="en-US" smtClean="0"/>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A11BE-7877-4A23-B399-ADC2B2AFD931}"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64B88A2-15DE-451C-B2ED-F276AFB0CB3F}" type="datetimeFigureOut">
              <a:rPr lang="en-US" smtClean="0"/>
              <a:t>4/1/2020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4FA11BE-7877-4A23-B399-ADC2B2AFD931}"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64B88A2-15DE-451C-B2ED-F276AFB0CB3F}" type="datetimeFigureOut">
              <a:rPr lang="en-US" smtClean="0"/>
              <a:t>4/1/2020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4FA11BE-7877-4A23-B399-ADC2B2AFD93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cbic.gov.in/resources/htdocs-cbec/gst/ITC%20_Mechanism.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endParaRPr lang="en-US" dirty="0"/>
          </a:p>
        </p:txBody>
      </p:sp>
      <p:sp>
        <p:nvSpPr>
          <p:cNvPr id="2" name="Title 1"/>
          <p:cNvSpPr>
            <a:spLocks noGrp="1"/>
          </p:cNvSpPr>
          <p:nvPr>
            <p:ph type="ctrTitle"/>
          </p:nvPr>
        </p:nvSpPr>
        <p:spPr/>
        <p:txBody>
          <a:bodyPr/>
          <a:lstStyle/>
          <a:p>
            <a:r>
              <a:rPr lang="en-US" dirty="0" smtClean="0"/>
              <a:t>Input Tax Credit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57166"/>
            <a:ext cx="8229600" cy="5768997"/>
          </a:xfrm>
        </p:spPr>
        <p:txBody>
          <a:bodyPr>
            <a:normAutofit fontScale="62500" lnSpcReduction="20000"/>
          </a:bodyPr>
          <a:lstStyle/>
          <a:p>
            <a:pPr>
              <a:buNone/>
            </a:pPr>
            <a:r>
              <a:rPr lang="en-US" b="1" u="sng" dirty="0" smtClean="0"/>
              <a:t>STEP-2: To find out Common credit</a:t>
            </a:r>
          </a:p>
          <a:p>
            <a:pPr>
              <a:buNone/>
            </a:pPr>
            <a:r>
              <a:rPr lang="en-US" dirty="0" smtClean="0"/>
              <a:t>   ITC in respect of inputs exclusively used for effecting taxable supplies including zero-rated supplies :T</a:t>
            </a:r>
            <a:r>
              <a:rPr lang="en-US" dirty="0"/>
              <a:t> </a:t>
            </a:r>
            <a:r>
              <a:rPr lang="en-US" dirty="0" smtClean="0"/>
              <a:t>(naming it T)</a:t>
            </a:r>
            <a:endParaRPr lang="en-US" baseline="-25000" dirty="0" smtClean="0"/>
          </a:p>
          <a:p>
            <a:pPr>
              <a:buNone/>
            </a:pPr>
            <a:r>
              <a:rPr lang="en-US" dirty="0" smtClean="0"/>
              <a:t>Common credit </a:t>
            </a:r>
            <a:r>
              <a:rPr lang="en-US" smtClean="0"/>
              <a:t>(naming it C2) = C1</a:t>
            </a:r>
            <a:r>
              <a:rPr lang="en-US" sz="3800" smtClean="0"/>
              <a:t> </a:t>
            </a:r>
            <a:r>
              <a:rPr lang="en-US" sz="3800" dirty="0" smtClean="0"/>
              <a:t>- T</a:t>
            </a:r>
            <a:endParaRPr lang="en-US" sz="3800" dirty="0" smtClean="0"/>
          </a:p>
          <a:p>
            <a:pPr>
              <a:buNone/>
            </a:pPr>
            <a:endParaRPr lang="en-US" sz="3800" dirty="0"/>
          </a:p>
          <a:p>
            <a:pPr>
              <a:buNone/>
            </a:pPr>
            <a:r>
              <a:rPr lang="en-US" sz="3800" b="1" u="sng" dirty="0" smtClean="0"/>
              <a:t>STEP-3: Computation of Inadmissible credit as per Rule 42</a:t>
            </a:r>
          </a:p>
          <a:p>
            <a:pPr>
              <a:buNone/>
            </a:pPr>
            <a:r>
              <a:rPr lang="en-US" sz="3800" dirty="0" smtClean="0"/>
              <a:t>Aggregate value of exempt supplies in the tax period: EX</a:t>
            </a:r>
          </a:p>
          <a:p>
            <a:pPr>
              <a:buNone/>
            </a:pPr>
            <a:r>
              <a:rPr lang="en-US" sz="3800" dirty="0" smtClean="0"/>
              <a:t>Total turnover in a tax period: TT</a:t>
            </a:r>
          </a:p>
          <a:p>
            <a:pPr>
              <a:buNone/>
            </a:pPr>
            <a:r>
              <a:rPr lang="en-US" sz="3800" u="sng" dirty="0" smtClean="0"/>
              <a:t>Credit attributable to exempt supplies</a:t>
            </a:r>
            <a:r>
              <a:rPr lang="en-US" sz="3800" dirty="0" smtClean="0"/>
              <a:t>: A= (EX/TT) X C2</a:t>
            </a:r>
          </a:p>
          <a:p>
            <a:pPr>
              <a:buNone/>
            </a:pPr>
            <a:endParaRPr lang="en-US" sz="3800" dirty="0"/>
          </a:p>
          <a:p>
            <a:pPr>
              <a:buNone/>
            </a:pPr>
            <a:r>
              <a:rPr lang="en-US" sz="3800" dirty="0" smtClean="0"/>
              <a:t>Credit attributable to non-business purposes: It </a:t>
            </a:r>
            <a:r>
              <a:rPr lang="en-US" sz="3800" smtClean="0"/>
              <a:t>is taken </a:t>
            </a:r>
            <a:r>
              <a:rPr lang="en-US" sz="3800" dirty="0" smtClean="0"/>
              <a:t>as 5% </a:t>
            </a:r>
            <a:r>
              <a:rPr lang="en-US" sz="3800" smtClean="0"/>
              <a:t>of C2. lets name it B</a:t>
            </a:r>
            <a:endParaRPr lang="en-US" sz="3800" dirty="0" smtClean="0"/>
          </a:p>
          <a:p>
            <a:pPr>
              <a:buNone/>
            </a:pPr>
            <a:endParaRPr lang="en-US" sz="3800" dirty="0"/>
          </a:p>
          <a:p>
            <a:pPr>
              <a:buNone/>
            </a:pPr>
            <a:r>
              <a:rPr lang="en-US" sz="3800" dirty="0" smtClean="0"/>
              <a:t>Total </a:t>
            </a:r>
            <a:r>
              <a:rPr lang="en-US" sz="3800" smtClean="0"/>
              <a:t>inadmissible credit = A + B</a:t>
            </a:r>
          </a:p>
          <a:p>
            <a:pPr>
              <a:buNone/>
            </a:pPr>
            <a:endParaRPr lang="en-US" sz="3800" smtClean="0"/>
          </a:p>
          <a:p>
            <a:pPr>
              <a:buNone/>
            </a:pPr>
            <a:r>
              <a:rPr lang="en-US" sz="3800" u="sng"/>
              <a:t>N</a:t>
            </a:r>
            <a:r>
              <a:rPr lang="en-US" sz="3800" u="sng" smtClean="0"/>
              <a:t>ote: This inadmissible credit must be reversed by the registered person in FORM GSTR3B. </a:t>
            </a:r>
            <a:endParaRPr lang="en-US" sz="3800" u="sng" dirty="0" smtClean="0"/>
          </a:p>
          <a:p>
            <a:pPr>
              <a:buNone/>
            </a:pPr>
            <a:endParaRPr lang="en-US" sz="3800" dirty="0"/>
          </a:p>
          <a:p>
            <a:pPr>
              <a:buNone/>
            </a:pPr>
            <a:endParaRPr lang="en-US" sz="3800" dirty="0" smtClean="0"/>
          </a:p>
          <a:p>
            <a:pPr>
              <a:buNone/>
            </a:pPr>
            <a:endParaRPr lang="en-US" sz="3800" dirty="0"/>
          </a:p>
          <a:p>
            <a:pPr>
              <a:buNone/>
            </a:pPr>
            <a:endParaRPr lang="en-US" sz="3800" dirty="0" smtClean="0"/>
          </a:p>
          <a:p>
            <a:pPr>
              <a:buNone/>
            </a:pPr>
            <a:endParaRPr lang="en-US" sz="3800" dirty="0" smtClean="0"/>
          </a:p>
          <a:p>
            <a:pPr>
              <a:buNone/>
            </a:pPr>
            <a:endParaRPr lang="en-US" sz="3800" dirty="0"/>
          </a:p>
          <a:p>
            <a:pPr>
              <a:buNone/>
            </a:pPr>
            <a:endParaRPr lang="en-US" sz="3800" dirty="0" smtClean="0"/>
          </a:p>
          <a:p>
            <a:pPr>
              <a:buNone/>
            </a:pPr>
            <a:endParaRPr lang="en-US" sz="3800" dirty="0"/>
          </a:p>
          <a:p>
            <a:pPr>
              <a:buNone/>
            </a:pPr>
            <a:endParaRPr lang="en-US" dirty="0" smtClean="0"/>
          </a:p>
          <a:p>
            <a:pPr>
              <a:buNone/>
            </a:pPr>
            <a:endParaRPr lang="en-US" baseline="-25000" dirty="0"/>
          </a:p>
          <a:p>
            <a:pPr>
              <a:buNone/>
            </a:pPr>
            <a:endParaRPr lang="en-US" baseline="-25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1571612"/>
            <a:ext cx="8229600" cy="4525963"/>
          </a:xfrm>
        </p:spPr>
        <p:txBody>
          <a:bodyPr/>
          <a:lstStyle/>
          <a:p>
            <a:pPr>
              <a:buNone/>
            </a:pPr>
            <a:r>
              <a:rPr lang="en-US" b="1" u="sng" dirty="0" smtClean="0"/>
              <a:t>STEP 4: Computation of eligible common credit and total credit eligible</a:t>
            </a:r>
          </a:p>
          <a:p>
            <a:pPr>
              <a:buNone/>
            </a:pPr>
            <a:r>
              <a:rPr lang="en-US" dirty="0" smtClean="0"/>
              <a:t>Eligible Common credit (naming it X) = C2- (A+B)</a:t>
            </a:r>
          </a:p>
          <a:p>
            <a:pPr>
              <a:buNone/>
            </a:pPr>
            <a:endParaRPr lang="en-US" dirty="0"/>
          </a:p>
          <a:p>
            <a:pPr>
              <a:buNone/>
            </a:pPr>
            <a:r>
              <a:rPr lang="en-US" dirty="0" smtClean="0"/>
              <a:t>Eligible credit =  Eligible common credit + ITC exclusively used for effecting taxable supplies</a:t>
            </a:r>
          </a:p>
          <a:p>
            <a:pPr>
              <a:buNone/>
            </a:pPr>
            <a:r>
              <a:rPr lang="en-US" dirty="0"/>
              <a:t> </a:t>
            </a:r>
            <a:r>
              <a:rPr lang="en-US" dirty="0" smtClean="0"/>
              <a:t>                        = X + 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Section 18(1)(a) Fresh registration</a:t>
            </a:r>
            <a:endParaRPr lang="en-US" sz="3200" dirty="0"/>
          </a:p>
        </p:txBody>
      </p:sp>
      <p:sp>
        <p:nvSpPr>
          <p:cNvPr id="3" name="Content Placeholder 2"/>
          <p:cNvSpPr>
            <a:spLocks noGrp="1"/>
          </p:cNvSpPr>
          <p:nvPr>
            <p:ph sz="quarter" idx="1"/>
          </p:nvPr>
        </p:nvSpPr>
        <p:spPr/>
        <p:txBody>
          <a:bodyPr/>
          <a:lstStyle/>
          <a:p>
            <a:r>
              <a:rPr lang="en-US" sz="2400" dirty="0" smtClean="0"/>
              <a:t>A person who has applied for registration within 30 days of becoming liable for registration is entitled to ITC of input tax in respect of goods held in stock (or inputs contained in semi-finished or finished goods) on the day immediately preceding the date from which he becomes liable to pay tax.</a:t>
            </a:r>
          </a:p>
          <a:p>
            <a:endParaRPr lang="en-US" dirty="0"/>
          </a:p>
          <a:p>
            <a:endParaRPr lang="en-US" dirty="0"/>
          </a:p>
        </p:txBody>
      </p:sp>
      <p:graphicFrame>
        <p:nvGraphicFramePr>
          <p:cNvPr id="4" name="Table 3"/>
          <p:cNvGraphicFramePr>
            <a:graphicFrameLocks noGrp="1"/>
          </p:cNvGraphicFramePr>
          <p:nvPr/>
        </p:nvGraphicFramePr>
        <p:xfrm>
          <a:off x="928662" y="3786190"/>
          <a:ext cx="7215238" cy="1463040"/>
        </p:xfrm>
        <a:graphic>
          <a:graphicData uri="http://schemas.openxmlformats.org/drawingml/2006/table">
            <a:tbl>
              <a:tblPr firstRow="1" bandRow="1">
                <a:tableStyleId>{5C22544A-7EE6-4342-B048-85BDC9FD1C3A}</a:tableStyleId>
              </a:tblPr>
              <a:tblGrid>
                <a:gridCol w="7215238"/>
              </a:tblGrid>
              <a:tr h="1403034">
                <a:tc>
                  <a:txBody>
                    <a:bodyPr/>
                    <a:lstStyle/>
                    <a:p>
                      <a:r>
                        <a:rPr lang="en-US" dirty="0" smtClean="0"/>
                        <a:t> Important point:</a:t>
                      </a:r>
                    </a:p>
                    <a:p>
                      <a:pPr marL="342900" indent="-342900">
                        <a:buAutoNum type="arabicPeriod"/>
                      </a:pPr>
                      <a:r>
                        <a:rPr lang="en-US" dirty="0" smtClean="0"/>
                        <a:t>A registered person shall not be entitled to take ITC in respect of any supply of goods/ services to him  after the  expiry of 1 year from the date of issue of tax invoice relating to such supply.</a:t>
                      </a:r>
                    </a:p>
                    <a:p>
                      <a:pPr marL="342900" indent="-342900">
                        <a:buAutoNum type="arabicPeriod"/>
                      </a:pPr>
                      <a:r>
                        <a:rPr lang="en-US" dirty="0" smtClean="0"/>
                        <a:t>In</a:t>
                      </a:r>
                      <a:r>
                        <a:rPr lang="en-US" baseline="0" dirty="0" smtClean="0"/>
                        <a:t> this case, ITC is not available on capital goods.</a:t>
                      </a:r>
                      <a:endParaRPr 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18(1)(b) Voluntary registration</a:t>
            </a:r>
            <a:endParaRPr lang="en-US" dirty="0"/>
          </a:p>
        </p:txBody>
      </p:sp>
      <p:sp>
        <p:nvSpPr>
          <p:cNvPr id="3" name="Content Placeholder 2"/>
          <p:cNvSpPr>
            <a:spLocks noGrp="1"/>
          </p:cNvSpPr>
          <p:nvPr>
            <p:ph sz="quarter" idx="1"/>
          </p:nvPr>
        </p:nvSpPr>
        <p:spPr/>
        <p:txBody>
          <a:bodyPr>
            <a:normAutofit/>
          </a:bodyPr>
          <a:lstStyle/>
          <a:p>
            <a:r>
              <a:rPr lang="en-US" dirty="0" smtClean="0"/>
              <a:t>A person who has taken voluntary registration is entitled to ITC of input tax in respect of goods held in stock (or inputs contained in semi-finished or finished goods) on the day, immediately preceding the date of registration.</a:t>
            </a:r>
          </a:p>
          <a:p>
            <a:endParaRPr lang="en-US" dirty="0"/>
          </a:p>
        </p:txBody>
      </p:sp>
      <p:graphicFrame>
        <p:nvGraphicFramePr>
          <p:cNvPr id="4" name="Table 3"/>
          <p:cNvGraphicFramePr>
            <a:graphicFrameLocks noGrp="1"/>
          </p:cNvGraphicFramePr>
          <p:nvPr/>
        </p:nvGraphicFramePr>
        <p:xfrm>
          <a:off x="1071538" y="3857628"/>
          <a:ext cx="7143800" cy="1665922"/>
        </p:xfrm>
        <a:graphic>
          <a:graphicData uri="http://schemas.openxmlformats.org/drawingml/2006/table">
            <a:tbl>
              <a:tblPr firstRow="1" bandRow="1">
                <a:tableStyleId>{5C22544A-7EE6-4342-B048-85BDC9FD1C3A}</a:tableStyleId>
              </a:tblPr>
              <a:tblGrid>
                <a:gridCol w="7143800"/>
              </a:tblGrid>
              <a:tr h="1665922">
                <a:tc>
                  <a:txBody>
                    <a:bodyPr/>
                    <a:lstStyle/>
                    <a:p>
                      <a:r>
                        <a:rPr lang="en-US" dirty="0" smtClean="0"/>
                        <a:t> </a:t>
                      </a:r>
                      <a:r>
                        <a:rPr lang="en-US" dirty="0" smtClean="0"/>
                        <a:t>Important note:</a:t>
                      </a:r>
                    </a:p>
                    <a:p>
                      <a:pPr marL="342900" indent="-342900">
                        <a:buAutoNum type="arabicPeriod"/>
                      </a:pPr>
                      <a:r>
                        <a:rPr lang="en-US" dirty="0" smtClean="0"/>
                        <a:t>A </a:t>
                      </a:r>
                      <a:r>
                        <a:rPr lang="en-US" dirty="0" smtClean="0"/>
                        <a:t>registered person shall not be entitled to take ITC in respect of any supply of goods/ services to him  after the  expiry of 1 year from the date of issue of tax invoice relating to such supply</a:t>
                      </a:r>
                      <a:r>
                        <a:rPr lang="en-US" dirty="0" smtClean="0"/>
                        <a:t>.</a:t>
                      </a:r>
                    </a:p>
                    <a:p>
                      <a:pPr marL="342900" indent="-342900">
                        <a:buAutoNum type="arabicPeriod"/>
                      </a:pPr>
                      <a:r>
                        <a:rPr lang="en-US" dirty="0" smtClean="0"/>
                        <a:t>In</a:t>
                      </a:r>
                      <a:r>
                        <a:rPr lang="en-US" baseline="0" dirty="0" smtClean="0"/>
                        <a:t> this case, ITC is not available on capital goods.</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0"/>
            <a:ext cx="7772400" cy="1571628"/>
          </a:xfrm>
        </p:spPr>
        <p:txBody>
          <a:bodyPr>
            <a:normAutofit fontScale="90000"/>
          </a:bodyPr>
          <a:lstStyle/>
          <a:p>
            <a:r>
              <a:rPr lang="en-US" sz="3200" dirty="0" smtClean="0"/>
              <a:t>Section 18(1)(c)</a:t>
            </a:r>
            <a:br>
              <a:rPr lang="en-US" sz="3200" dirty="0" smtClean="0"/>
            </a:br>
            <a:r>
              <a:rPr lang="en-US" sz="3200" dirty="0" smtClean="0"/>
              <a:t> Shifting from Composition scheme to normal scheme</a:t>
            </a:r>
            <a:endParaRPr lang="en-US" sz="3200" dirty="0"/>
          </a:p>
        </p:txBody>
      </p:sp>
      <p:sp>
        <p:nvSpPr>
          <p:cNvPr id="3" name="Content Placeholder 2"/>
          <p:cNvSpPr>
            <a:spLocks noGrp="1"/>
          </p:cNvSpPr>
          <p:nvPr>
            <p:ph sz="quarter" idx="1"/>
          </p:nvPr>
        </p:nvSpPr>
        <p:spPr>
          <a:xfrm>
            <a:off x="500034" y="1500174"/>
            <a:ext cx="7772400" cy="4572000"/>
          </a:xfrm>
        </p:spPr>
        <p:txBody>
          <a:bodyPr/>
          <a:lstStyle/>
          <a:p>
            <a:r>
              <a:rPr lang="en-US" dirty="0" smtClean="0"/>
              <a:t>A person switching over to normal scheme from composition scheme under section 10 is entitled to ITC in respect of </a:t>
            </a:r>
            <a:r>
              <a:rPr lang="en-US" b="1" dirty="0" smtClean="0"/>
              <a:t>goods held in stock (or inputs contained in semi-finished or finished goods) and capital goods </a:t>
            </a:r>
            <a:r>
              <a:rPr lang="en-US" dirty="0" smtClean="0"/>
              <a:t>on the day immediately preceding the date from which he becomes liable to pay tax as normal taxpayer.</a:t>
            </a:r>
          </a:p>
          <a:p>
            <a:pPr>
              <a:buNone/>
            </a:pPr>
            <a:endParaRPr lang="en-US" dirty="0"/>
          </a:p>
        </p:txBody>
      </p:sp>
      <p:graphicFrame>
        <p:nvGraphicFramePr>
          <p:cNvPr id="4" name="Table 3"/>
          <p:cNvGraphicFramePr>
            <a:graphicFrameLocks noGrp="1"/>
          </p:cNvGraphicFramePr>
          <p:nvPr/>
        </p:nvGraphicFramePr>
        <p:xfrm>
          <a:off x="928662" y="4286256"/>
          <a:ext cx="7143800" cy="1188720"/>
        </p:xfrm>
        <a:graphic>
          <a:graphicData uri="http://schemas.openxmlformats.org/drawingml/2006/table">
            <a:tbl>
              <a:tblPr firstRow="1" bandRow="1">
                <a:tableStyleId>{5C22544A-7EE6-4342-B048-85BDC9FD1C3A}</a:tableStyleId>
              </a:tblPr>
              <a:tblGrid>
                <a:gridCol w="7143800"/>
              </a:tblGrid>
              <a:tr h="10001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registered person shall not be entitled to take ITC in respect of any supply of goods/ services to him  after the  expiry of 1 year from the date of issue of tax invoice relating to such supply.</a:t>
                      </a:r>
                    </a:p>
                    <a:p>
                      <a:endParaRPr lang="en-US"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28604"/>
            <a:ext cx="7772400" cy="5591196"/>
          </a:xfrm>
        </p:spPr>
        <p:txBody>
          <a:bodyPr>
            <a:normAutofit fontScale="77500" lnSpcReduction="20000"/>
          </a:bodyPr>
          <a:lstStyle/>
          <a:p>
            <a:r>
              <a:rPr lang="en-US" dirty="0" smtClean="0"/>
              <a:t>In this case, ITC is available on capital </a:t>
            </a:r>
            <a:r>
              <a:rPr lang="en-US" dirty="0" smtClean="0"/>
              <a:t>goods but depreciation for use of capital asset till the time registered taxpayer was covered under composition scheme must be allowed. Calculation of available ITC will be as follows- Total ITC on capital goods gets reduced by 5% for use of every quarter or part thereof. Quarter of the year to be computed in terms of three consecutive calendar months i.e. quarter ending March, June, September and </a:t>
            </a:r>
            <a:r>
              <a:rPr lang="en-US" dirty="0" err="1" smtClean="0"/>
              <a:t>december</a:t>
            </a:r>
            <a:r>
              <a:rPr lang="en-US" dirty="0" smtClean="0"/>
              <a:t> </a:t>
            </a:r>
            <a:r>
              <a:rPr lang="en-US" dirty="0" smtClean="0"/>
              <a:t>of the calendar year.</a:t>
            </a:r>
          </a:p>
          <a:p>
            <a:pPr>
              <a:buNone/>
            </a:pPr>
            <a:r>
              <a:rPr lang="en-US" dirty="0" smtClean="0"/>
              <a:t>    </a:t>
            </a:r>
          </a:p>
          <a:p>
            <a:pPr>
              <a:buNone/>
            </a:pPr>
            <a:r>
              <a:rPr lang="en-US" dirty="0" smtClean="0"/>
              <a:t> </a:t>
            </a:r>
            <a:r>
              <a:rPr lang="en-US" dirty="0" smtClean="0"/>
              <a:t>   For example, Capital good such as machinery was purchased on 18/08/2017 and CGST and SGST was Rs. 24,000 each. Registered taxpayer was covered under composition scheme. He becomes eligible to pay tax under normal scheme </a:t>
            </a:r>
            <a:r>
              <a:rPr lang="en-US" dirty="0" err="1" smtClean="0"/>
              <a:t>w.e.f</a:t>
            </a:r>
            <a:r>
              <a:rPr lang="en-US" dirty="0" smtClean="0"/>
              <a:t>. 10</a:t>
            </a:r>
            <a:r>
              <a:rPr lang="en-US" baseline="30000" dirty="0" smtClean="0"/>
              <a:t>th</a:t>
            </a:r>
            <a:r>
              <a:rPr lang="en-US" dirty="0" smtClean="0"/>
              <a:t> July, 2018.  As per the Section 18(1)(c), this taxpayer is eligible to claim ITC on capital goods. </a:t>
            </a:r>
            <a:r>
              <a:rPr lang="en-US" dirty="0" smtClean="0"/>
              <a:t>C</a:t>
            </a:r>
            <a:r>
              <a:rPr lang="en-US" dirty="0" smtClean="0"/>
              <a:t>omputation of ITC available to be done as follows-</a:t>
            </a:r>
          </a:p>
          <a:p>
            <a:pPr>
              <a:buNone/>
            </a:pPr>
            <a:endParaRPr lang="en-US" dirty="0" smtClean="0"/>
          </a:p>
          <a:p>
            <a:pPr>
              <a:buNone/>
            </a:pPr>
            <a:r>
              <a:rPr lang="en-US" dirty="0" smtClean="0"/>
              <a:t>5% depreciation for 5 quarters (July-sep, 2017, </a:t>
            </a:r>
            <a:r>
              <a:rPr lang="en-US" dirty="0" err="1" smtClean="0"/>
              <a:t>oct</a:t>
            </a:r>
            <a:r>
              <a:rPr lang="en-US" dirty="0" smtClean="0"/>
              <a:t> –dec,2017, Jan-march,2018, April-june2018 and July-</a:t>
            </a:r>
            <a:r>
              <a:rPr lang="en-US" dirty="0" err="1" smtClean="0"/>
              <a:t>sept</a:t>
            </a:r>
            <a:r>
              <a:rPr lang="en-US" dirty="0" smtClean="0"/>
              <a:t>, 2018)= </a:t>
            </a:r>
          </a:p>
          <a:p>
            <a:pPr>
              <a:buNone/>
            </a:pPr>
            <a:r>
              <a:rPr lang="en-US" dirty="0" smtClean="0"/>
              <a:t>[5/100 x 48000 x 5] =12,000</a:t>
            </a:r>
          </a:p>
          <a:p>
            <a:pPr>
              <a:buNone/>
            </a:pPr>
            <a:r>
              <a:rPr lang="en-US" dirty="0" smtClean="0"/>
              <a:t> </a:t>
            </a:r>
          </a:p>
          <a:p>
            <a:pPr>
              <a:buNone/>
            </a:pPr>
            <a:r>
              <a:rPr lang="en-US" dirty="0" smtClean="0"/>
              <a:t>ITC available= Rs. 36,000; (CGST and SGST= 18,000 each)</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857232"/>
            <a:ext cx="7772400" cy="1143000"/>
          </a:xfrm>
        </p:spPr>
        <p:txBody>
          <a:bodyPr>
            <a:normAutofit fontScale="90000"/>
          </a:bodyPr>
          <a:lstStyle/>
          <a:p>
            <a:r>
              <a:rPr lang="en-US" dirty="0" smtClean="0"/>
              <a:t>Section 18(1)(d) </a:t>
            </a:r>
            <a:br>
              <a:rPr lang="en-US" dirty="0" smtClean="0"/>
            </a:br>
            <a:r>
              <a:rPr lang="en-US" dirty="0" smtClean="0"/>
              <a:t>When an exempt supply becomes a taxable supply</a:t>
            </a:r>
            <a:endParaRPr lang="en-US" dirty="0"/>
          </a:p>
        </p:txBody>
      </p:sp>
      <p:sp>
        <p:nvSpPr>
          <p:cNvPr id="3" name="Content Placeholder 2"/>
          <p:cNvSpPr>
            <a:spLocks noGrp="1"/>
          </p:cNvSpPr>
          <p:nvPr>
            <p:ph sz="quarter" idx="1"/>
          </p:nvPr>
        </p:nvSpPr>
        <p:spPr>
          <a:xfrm>
            <a:off x="714348" y="2071678"/>
            <a:ext cx="7772400" cy="4572000"/>
          </a:xfrm>
        </p:spPr>
        <p:txBody>
          <a:bodyPr>
            <a:normAutofit/>
          </a:bodyPr>
          <a:lstStyle/>
          <a:p>
            <a:r>
              <a:rPr lang="en-US" dirty="0" smtClean="0"/>
              <a:t>Where an exempt supply of goods or services or both become taxable, the person making such supplies shall be entitled to take ITC in respect of goods held in stock (or inputs contained in semi-finished or finished goods) and capital goods held on the day immediately preceding the date from which supply becomes taxable.</a:t>
            </a:r>
          </a:p>
          <a:p>
            <a:r>
              <a:rPr lang="en-US" dirty="0" smtClean="0"/>
              <a:t>In this case, ITC is available on capital goods but depreciation for use of capital asset till the time </a:t>
            </a:r>
            <a:r>
              <a:rPr lang="en-US" dirty="0" smtClean="0"/>
              <a:t>supply was exempt supply must </a:t>
            </a:r>
            <a:r>
              <a:rPr lang="en-US" dirty="0" smtClean="0"/>
              <a:t>be allowed. Calculation of available </a:t>
            </a:r>
            <a:r>
              <a:rPr lang="en-US" dirty="0" smtClean="0"/>
              <a:t>ITC to be done as mentioned in previous slides. </a:t>
            </a:r>
          </a:p>
          <a:p>
            <a:pPr>
              <a:buNone/>
            </a:pPr>
            <a:endParaRPr lang="en-US" dirty="0" smtClean="0"/>
          </a:p>
          <a:p>
            <a:pPr>
              <a:buNone/>
            </a:pP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14400" y="1447800"/>
          <a:ext cx="7772400" cy="1188720"/>
        </p:xfrm>
        <a:graphic>
          <a:graphicData uri="http://schemas.openxmlformats.org/drawingml/2006/table">
            <a:tbl>
              <a:tblPr firstRow="1" bandRow="1">
                <a:tableStyleId>{5C22544A-7EE6-4342-B048-85BDC9FD1C3A}</a:tableStyleId>
              </a:tblPr>
              <a:tblGrid>
                <a:gridCol w="77724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registered person shall not be entitled to take ITC in respect of any supply of goods/ services to him  after the  expiry of 1 year from the date of issue of tax invoice relating to such supply.</a:t>
                      </a:r>
                    </a:p>
                    <a:p>
                      <a:endParaRPr lang="en-US"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357166"/>
            <a:ext cx="7772400" cy="1143000"/>
          </a:xfrm>
        </p:spPr>
        <p:txBody>
          <a:bodyPr>
            <a:normAutofit fontScale="90000"/>
          </a:bodyPr>
          <a:lstStyle/>
          <a:p>
            <a:r>
              <a:rPr lang="en-US" sz="2800" dirty="0" smtClean="0"/>
              <a:t>Section 18(4) </a:t>
            </a:r>
            <a:br>
              <a:rPr lang="en-US" sz="2800" dirty="0" smtClean="0"/>
            </a:br>
            <a:r>
              <a:rPr lang="en-US" sz="2800" dirty="0" smtClean="0"/>
              <a:t>Switching to Composition Scheme or taxable supplies become exempt supplies</a:t>
            </a:r>
            <a:endParaRPr lang="en-US" sz="2800" dirty="0"/>
          </a:p>
        </p:txBody>
      </p:sp>
      <p:sp>
        <p:nvSpPr>
          <p:cNvPr id="3" name="Content Placeholder 2"/>
          <p:cNvSpPr>
            <a:spLocks noGrp="1"/>
          </p:cNvSpPr>
          <p:nvPr>
            <p:ph sz="quarter" idx="1"/>
          </p:nvPr>
        </p:nvSpPr>
        <p:spPr>
          <a:xfrm>
            <a:off x="428596" y="1500174"/>
            <a:ext cx="7772400" cy="4572000"/>
          </a:xfrm>
        </p:spPr>
        <p:txBody>
          <a:bodyPr/>
          <a:lstStyle/>
          <a:p>
            <a:r>
              <a:rPr lang="en-US" dirty="0" smtClean="0"/>
              <a:t>A person switching over from composition scheme under section 10 to normal scheme or where a taxable supply become exempt, the ITC availed in respect of goods held in stock (or inputs contained in semi-finished or finished goods) as well as capital goods on the day immediately preceding the date of exercising section 10 or the date of exemption of supply, as the case may be must be reversed.</a:t>
            </a:r>
          </a:p>
          <a:p>
            <a:r>
              <a:rPr lang="en-US" dirty="0" smtClean="0"/>
              <a:t>Reversal of ITC may happen by way of debit in electronic credit ledger or electronic cash ledger. After reversal from electronic credit ledger, if any balance is left in that ledger, then it shall lapse.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Computation of Reversal of ITC on capital goods to be done as follows- [This method is different from the calculations as done in Section 18(1)(c) and 18(1)(d)]</a:t>
            </a:r>
            <a:r>
              <a:rPr lang="en-US" u="sng" dirty="0" smtClean="0"/>
              <a:t> Under this method, useful life of capital asset is assumed as 60 months, which is fixed by law.</a:t>
            </a:r>
          </a:p>
          <a:p>
            <a:r>
              <a:rPr lang="en-US" dirty="0" smtClean="0"/>
              <a:t>Illustration in the next slide would be useful </a:t>
            </a:r>
            <a:r>
              <a:rPr lang="en-US" dirty="0" err="1" smtClean="0"/>
              <a:t>inunderstanding</a:t>
            </a:r>
            <a:r>
              <a:rPr lang="en-US" dirty="0" smtClean="0"/>
              <a:t> the calculation</a:t>
            </a:r>
          </a:p>
          <a:p>
            <a:pPr>
              <a:buNone/>
            </a:pPr>
            <a:r>
              <a:rPr lang="en-US" dirty="0" smtClean="0"/>
              <a:t> </a:t>
            </a: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This presentation covers only those Input tax credit topics which are not covered in the class.</a:t>
            </a:r>
          </a:p>
          <a:p>
            <a:r>
              <a:rPr lang="en-US" dirty="0" smtClean="0"/>
              <a:t> In our last class on ITC, we have covered Section 16(1), 16(2), Reversal of ITC due to non-payment of consideration, ITC where invoices are not uploaded by supplier, 16(3), 16(4) and Blocked credit Section 17(5)</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7772400" cy="1143000"/>
          </a:xfrm>
        </p:spPr>
        <p:txBody>
          <a:bodyPr>
            <a:normAutofit/>
          </a:bodyPr>
          <a:lstStyle/>
          <a:p>
            <a:r>
              <a:rPr lang="en-US" sz="2000" dirty="0" smtClean="0"/>
              <a:t>Source: Dr. V.K. </a:t>
            </a:r>
            <a:r>
              <a:rPr lang="en-US" sz="2000" dirty="0" err="1" smtClean="0"/>
              <a:t>Singhania</a:t>
            </a:r>
            <a:r>
              <a:rPr lang="en-US" sz="2000" dirty="0" smtClean="0"/>
              <a:t>, GST and Customs Laws book, </a:t>
            </a:r>
            <a:r>
              <a:rPr lang="en-US" sz="2000" dirty="0" err="1" smtClean="0"/>
              <a:t>Taxmann</a:t>
            </a:r>
            <a:endParaRPr lang="en-US" sz="2000" dirty="0"/>
          </a:p>
        </p:txBody>
      </p:sp>
      <p:pic>
        <p:nvPicPr>
          <p:cNvPr id="4" name="Picture 2"/>
          <p:cNvPicPr>
            <a:picLocks noGrp="1" noChangeAspect="1" noChangeArrowheads="1"/>
          </p:cNvPicPr>
          <p:nvPr>
            <p:ph sz="quarter" idx="1"/>
          </p:nvPr>
        </p:nvPicPr>
        <p:blipFill>
          <a:blip r:embed="rId2"/>
          <a:srcRect/>
          <a:stretch>
            <a:fillRect/>
          </a:stretch>
        </p:blipFill>
        <p:spPr bwMode="auto">
          <a:xfrm>
            <a:off x="0" y="1428736"/>
            <a:ext cx="9144000" cy="5143535"/>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18(6) Removal of capital goods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 case capital goods or plant and machinery, on which ITC is taken, is supplied to another person, then reversal of ITC takes place. </a:t>
            </a:r>
          </a:p>
          <a:p>
            <a:pPr>
              <a:buNone/>
            </a:pPr>
            <a:r>
              <a:rPr lang="en-US" dirty="0" smtClean="0"/>
              <a:t>Reversal of ITC on removal of capital goods shall be:-</a:t>
            </a:r>
          </a:p>
          <a:p>
            <a:pPr>
              <a:buNone/>
            </a:pPr>
            <a:r>
              <a:rPr lang="en-US" dirty="0" smtClean="0"/>
              <a:t>     --an amount equivalent to ITC availed minus the reduction as prescribed in rules (5% for every quarter or part thereof)* </a:t>
            </a:r>
          </a:p>
          <a:p>
            <a:pPr>
              <a:buNone/>
            </a:pPr>
            <a:r>
              <a:rPr lang="en-US" dirty="0" smtClean="0"/>
              <a:t> </a:t>
            </a:r>
            <a:r>
              <a:rPr lang="en-US" dirty="0" smtClean="0"/>
              <a:t>                                             or    </a:t>
            </a:r>
          </a:p>
          <a:p>
            <a:pPr>
              <a:buNone/>
            </a:pPr>
            <a:r>
              <a:rPr lang="en-US" dirty="0" smtClean="0"/>
              <a:t>    --tax on transaction value of the supply, </a:t>
            </a:r>
          </a:p>
          <a:p>
            <a:pPr>
              <a:buNone/>
            </a:pPr>
            <a:r>
              <a:rPr lang="en-US" dirty="0" smtClean="0"/>
              <a:t>                WHICHEVER IS MORE</a:t>
            </a:r>
          </a:p>
          <a:p>
            <a:pPr>
              <a:buNone/>
            </a:pPr>
            <a:r>
              <a:rPr lang="en-US" dirty="0" smtClean="0"/>
              <a:t>*Note: this computation is done in the same manner as mentioned in section 18(1)(c) and 18(1)(d)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857232"/>
            <a:ext cx="7772400" cy="5162568"/>
          </a:xfrm>
        </p:spPr>
        <p:txBody>
          <a:bodyPr/>
          <a:lstStyle/>
          <a:p>
            <a:pPr>
              <a:buNone/>
            </a:pPr>
            <a:r>
              <a:rPr lang="en-US" dirty="0" smtClean="0"/>
              <a:t>Important Point:</a:t>
            </a:r>
          </a:p>
          <a:p>
            <a:r>
              <a:rPr lang="en-US" dirty="0" smtClean="0"/>
              <a:t>Where refractory bricks, moulds and dies, jigs and fixtures are supplied as scrap, the taxable person may pay tax on transaction value of such goods (by ignoring first point of the previous slide i.e. 5% for every quarter)</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 and Suggested readings</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dirty="0" smtClean="0"/>
              <a:t>Books:</a:t>
            </a:r>
          </a:p>
          <a:p>
            <a:r>
              <a:rPr lang="en-US" dirty="0" smtClean="0"/>
              <a:t>CA K.M. </a:t>
            </a:r>
            <a:r>
              <a:rPr lang="en-US" dirty="0" err="1" smtClean="0"/>
              <a:t>Bansal</a:t>
            </a:r>
            <a:r>
              <a:rPr lang="en-US" dirty="0" smtClean="0"/>
              <a:t>, GST &amp; Customs Laws, </a:t>
            </a:r>
            <a:r>
              <a:rPr lang="en-US" dirty="0" err="1" smtClean="0"/>
              <a:t>Taxmann</a:t>
            </a:r>
            <a:endParaRPr lang="en-US" dirty="0" smtClean="0"/>
          </a:p>
          <a:p>
            <a:r>
              <a:rPr lang="en-US" dirty="0" smtClean="0"/>
              <a:t>Dr. V.K. </a:t>
            </a:r>
            <a:r>
              <a:rPr lang="en-US" dirty="0" err="1" smtClean="0"/>
              <a:t>Singhania</a:t>
            </a:r>
            <a:r>
              <a:rPr lang="en-US" dirty="0" smtClean="0"/>
              <a:t>, GST and Customs Laws, </a:t>
            </a:r>
            <a:r>
              <a:rPr lang="en-US" dirty="0" err="1" smtClean="0"/>
              <a:t>Taxmann</a:t>
            </a:r>
            <a:r>
              <a:rPr lang="en-US" dirty="0" smtClean="0"/>
              <a:t> </a:t>
            </a:r>
            <a:endParaRPr lang="en-US" dirty="0" smtClean="0"/>
          </a:p>
          <a:p>
            <a:endParaRPr lang="en-US" dirty="0" smtClean="0"/>
          </a:p>
          <a:p>
            <a:pPr>
              <a:buNone/>
            </a:pPr>
            <a:r>
              <a:rPr lang="en-US" dirty="0" smtClean="0"/>
              <a:t>E-resources:</a:t>
            </a:r>
          </a:p>
          <a:p>
            <a:r>
              <a:rPr lang="en-US" dirty="0" smtClean="0">
                <a:hlinkClick r:id="rId2"/>
              </a:rPr>
              <a:t>http://cbic.gov.in/resources//htdocs-cbec/gst/ITC%20_Mechanism.pdf</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u="sng" dirty="0" smtClean="0"/>
              <a:t>Section 17(1), CGST Act, 2017</a:t>
            </a:r>
            <a:br>
              <a:rPr lang="en-US" sz="2400" b="1" u="sng" dirty="0" smtClean="0"/>
            </a:br>
            <a:r>
              <a:rPr lang="en-US" sz="2400" b="1" u="sng" dirty="0" smtClean="0"/>
              <a:t>Where input goods or services are used partly for business purposes and partly for non-business purposes</a:t>
            </a:r>
            <a:endParaRPr lang="en-US" sz="2400" b="1" u="sng" dirty="0"/>
          </a:p>
        </p:txBody>
      </p:sp>
      <p:sp>
        <p:nvSpPr>
          <p:cNvPr id="3" name="Content Placeholder 2"/>
          <p:cNvSpPr>
            <a:spLocks noGrp="1"/>
          </p:cNvSpPr>
          <p:nvPr>
            <p:ph sz="quarter" idx="1"/>
          </p:nvPr>
        </p:nvSpPr>
        <p:spPr/>
        <p:txBody>
          <a:bodyPr>
            <a:normAutofit/>
          </a:bodyPr>
          <a:lstStyle/>
          <a:p>
            <a:r>
              <a:rPr lang="en-US" dirty="0" smtClean="0"/>
              <a:t>Proportionate credit is available in this case. ITC would be available to an extent that is attributable for business purposes.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u="sng" dirty="0" smtClean="0"/>
              <a:t>Section 17(2), CGST Act, 2017</a:t>
            </a:r>
            <a:br>
              <a:rPr lang="en-US" sz="2400" b="1" u="sng" dirty="0" smtClean="0"/>
            </a:br>
            <a:r>
              <a:rPr lang="en-US" sz="2400" b="1" u="sng" dirty="0" smtClean="0"/>
              <a:t>Where input goods or services are used partly for effecting taxable supply and partly for exempted supply</a:t>
            </a:r>
            <a:endParaRPr lang="en-US" sz="2400" dirty="0"/>
          </a:p>
        </p:txBody>
      </p:sp>
      <p:sp>
        <p:nvSpPr>
          <p:cNvPr id="3" name="Content Placeholder 2"/>
          <p:cNvSpPr>
            <a:spLocks noGrp="1"/>
          </p:cNvSpPr>
          <p:nvPr>
            <p:ph sz="quarter" idx="1"/>
          </p:nvPr>
        </p:nvSpPr>
        <p:spPr/>
        <p:txBody>
          <a:bodyPr>
            <a:normAutofit fontScale="92500"/>
          </a:bodyPr>
          <a:lstStyle/>
          <a:p>
            <a:r>
              <a:rPr lang="en-US" dirty="0" smtClean="0"/>
              <a:t>Proportionate credit is available in this case.</a:t>
            </a:r>
            <a:r>
              <a:rPr lang="en-US" dirty="0" smtClean="0"/>
              <a:t> ITC would be available to an extent that is attributable in respect of inputs used for </a:t>
            </a:r>
            <a:r>
              <a:rPr lang="en-US" dirty="0"/>
              <a:t>p</a:t>
            </a:r>
            <a:r>
              <a:rPr lang="en-US" dirty="0" smtClean="0"/>
              <a:t>roviding taxable supplies including zero-rated supplies.</a:t>
            </a:r>
          </a:p>
          <a:p>
            <a:pPr>
              <a:buNone/>
            </a:pPr>
            <a:r>
              <a:rPr lang="en-US" dirty="0" smtClean="0"/>
              <a:t>   </a:t>
            </a:r>
          </a:p>
          <a:p>
            <a:pPr>
              <a:buNone/>
            </a:pPr>
            <a:r>
              <a:rPr lang="en-US" dirty="0" smtClean="0"/>
              <a:t> For example, If common ITC* is Rs.10,000, turnover of taxable and exempted supply are Rs. 6,00,000 and Rs. 4,00,000 respectively.</a:t>
            </a:r>
          </a:p>
          <a:p>
            <a:pPr>
              <a:buNone/>
            </a:pPr>
            <a:r>
              <a:rPr lang="en-US" dirty="0" smtClean="0"/>
              <a:t>Then ITC allowed would be:</a:t>
            </a:r>
          </a:p>
          <a:p>
            <a:pPr>
              <a:buNone/>
            </a:pPr>
            <a:r>
              <a:rPr lang="en-US" dirty="0" smtClean="0"/>
              <a:t>(6,00,000/10,00,000)</a:t>
            </a:r>
            <a:r>
              <a:rPr lang="en-US" dirty="0" smtClean="0"/>
              <a:t> X 10,000 =Rs. 6000</a:t>
            </a:r>
          </a:p>
          <a:p>
            <a:pPr>
              <a:buNone/>
            </a:pPr>
            <a:endParaRPr lang="en-US" dirty="0"/>
          </a:p>
          <a:p>
            <a:pPr>
              <a:buNone/>
            </a:pPr>
            <a:r>
              <a:rPr lang="en-US" dirty="0" smtClean="0"/>
              <a:t>*Note to students: Common ITC calculation would be covered in subsequent slides. </a:t>
            </a:r>
          </a:p>
          <a:p>
            <a:pPr>
              <a:buNone/>
            </a:pP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1480"/>
            <a:ext cx="8229600" cy="5554683"/>
          </a:xfrm>
        </p:spPr>
        <p:txBody>
          <a:bodyPr>
            <a:normAutofit fontScale="77500" lnSpcReduction="20000"/>
          </a:bodyPr>
          <a:lstStyle/>
          <a:p>
            <a:r>
              <a:rPr lang="en-US" dirty="0" smtClean="0"/>
              <a:t>For the purposes of this section, exempted supplies include </a:t>
            </a:r>
          </a:p>
          <a:p>
            <a:pPr>
              <a:buNone/>
            </a:pPr>
            <a:r>
              <a:rPr lang="en-US" dirty="0"/>
              <a:t> </a:t>
            </a:r>
            <a:r>
              <a:rPr lang="en-US" dirty="0" smtClean="0"/>
              <a:t>           -Supplies on which recipient is liable to pay tax under RCM</a:t>
            </a:r>
          </a:p>
          <a:p>
            <a:pPr>
              <a:buNone/>
            </a:pPr>
            <a:r>
              <a:rPr lang="en-US" dirty="0" smtClean="0"/>
              <a:t>            - Transactions in securities</a:t>
            </a:r>
          </a:p>
          <a:p>
            <a:pPr>
              <a:buNone/>
            </a:pPr>
            <a:r>
              <a:rPr lang="en-US" dirty="0"/>
              <a:t> </a:t>
            </a:r>
            <a:r>
              <a:rPr lang="en-US" dirty="0" smtClean="0"/>
              <a:t>           - Sale of land and sale of building (when entire consideration is received after completion certificate)*</a:t>
            </a:r>
          </a:p>
          <a:p>
            <a:pPr>
              <a:buNone/>
            </a:pPr>
            <a:r>
              <a:rPr lang="en-US" dirty="0"/>
              <a:t> </a:t>
            </a:r>
            <a:r>
              <a:rPr lang="en-US" dirty="0" smtClean="0"/>
              <a:t>          - Nil-rated supplies</a:t>
            </a:r>
          </a:p>
          <a:p>
            <a:pPr>
              <a:buNone/>
            </a:pPr>
            <a:r>
              <a:rPr lang="en-US" dirty="0"/>
              <a:t> </a:t>
            </a:r>
            <a:r>
              <a:rPr lang="en-US" dirty="0" smtClean="0"/>
              <a:t>          -Non-taxable supplies</a:t>
            </a:r>
          </a:p>
          <a:p>
            <a:pPr>
              <a:buNone/>
            </a:pPr>
            <a:endParaRPr lang="en-US" dirty="0"/>
          </a:p>
          <a:p>
            <a:pPr>
              <a:buNone/>
            </a:pPr>
            <a:endParaRPr lang="en-US" dirty="0" smtClean="0"/>
          </a:p>
          <a:p>
            <a:pPr>
              <a:buNone/>
            </a:pPr>
            <a:r>
              <a:rPr lang="en-US" b="1" u="sng" dirty="0" smtClean="0"/>
              <a:t>     NO ITC IS AVAILABLE IN RESPECT OF INPUTS EXCLUSIVELY USED FOR EFFECTING EXEMPT SUPPLIES OR USED EXCLUSIVELY FOR NON-BUSINESS PURPOSES, OR USED EXCLUSIVELY FOR EFFECTING NON-TAXABLE SUPPLIES. </a:t>
            </a:r>
          </a:p>
          <a:p>
            <a:pPr>
              <a:buNone/>
            </a:pPr>
            <a:endParaRPr lang="en-US" dirty="0" smtClean="0"/>
          </a:p>
          <a:p>
            <a:pPr>
              <a:buFont typeface="Arial" charset="0"/>
              <a:buChar char="•"/>
            </a:pPr>
            <a:r>
              <a:rPr lang="en-US" dirty="0" smtClean="0"/>
              <a:t>Note to students: These supplies are covered under Schedule III. This means that these are neither treated as supply of goods nor supply of services. It is included in the meaning of “exempted supplies  for the purpose of Section 17(2)” just to avoid any confusion.</a:t>
            </a:r>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725602"/>
          </a:xfrm>
        </p:spPr>
        <p:txBody>
          <a:bodyPr>
            <a:noAutofit/>
          </a:bodyPr>
          <a:lstStyle/>
          <a:p>
            <a:r>
              <a:rPr lang="en-US" sz="2400" b="1" u="sng" dirty="0" smtClean="0"/>
              <a:t/>
            </a:r>
            <a:br>
              <a:rPr lang="en-US" sz="2400" b="1" u="sng" dirty="0" smtClean="0"/>
            </a:br>
            <a:r>
              <a:rPr lang="en-US" sz="2400" b="1" u="sng" dirty="0" smtClean="0"/>
              <a:t/>
            </a:r>
            <a:br>
              <a:rPr lang="en-US" sz="2400" b="1" u="sng" dirty="0" smtClean="0"/>
            </a:br>
            <a:r>
              <a:rPr lang="en-US" sz="2400" b="1" u="sng" dirty="0" smtClean="0"/>
              <a:t>Section 17(4)</a:t>
            </a:r>
            <a:br>
              <a:rPr lang="en-US" sz="2400" b="1" u="sng" dirty="0" smtClean="0"/>
            </a:br>
            <a:r>
              <a:rPr lang="en-US" sz="2400" b="1" u="sng" dirty="0" smtClean="0"/>
              <a:t> ITC in case of Banks or </a:t>
            </a:r>
            <a:r>
              <a:rPr lang="en-US" sz="2400" b="1" u="sng" dirty="0"/>
              <a:t>F</a:t>
            </a:r>
            <a:r>
              <a:rPr lang="en-US" sz="2400" b="1" u="sng" dirty="0" smtClean="0"/>
              <a:t>inancial Institutions including NBFCs engaged in supplying services by way of accepting deposits or providing loans or advances </a:t>
            </a:r>
            <a:endParaRPr lang="en-US" sz="2400" b="1" u="sng" dirty="0"/>
          </a:p>
        </p:txBody>
      </p:sp>
      <p:sp>
        <p:nvSpPr>
          <p:cNvPr id="3" name="Content Placeholder 2"/>
          <p:cNvSpPr>
            <a:spLocks noGrp="1"/>
          </p:cNvSpPr>
          <p:nvPr>
            <p:ph sz="quarter" idx="1"/>
          </p:nvPr>
        </p:nvSpPr>
        <p:spPr>
          <a:xfrm>
            <a:off x="457200" y="2000240"/>
            <a:ext cx="8229600" cy="4125923"/>
          </a:xfrm>
        </p:spPr>
        <p:txBody>
          <a:bodyPr>
            <a:normAutofit/>
          </a:bodyPr>
          <a:lstStyle/>
          <a:p>
            <a:pPr>
              <a:buNone/>
            </a:pPr>
            <a:r>
              <a:rPr lang="en-US" sz="2000" dirty="0" smtClean="0"/>
              <a:t>These institutions have the option of</a:t>
            </a:r>
          </a:p>
          <a:p>
            <a:pPr marL="514350" indent="-514350">
              <a:buAutoNum type="arabicPeriod"/>
            </a:pPr>
            <a:r>
              <a:rPr lang="en-US" sz="2000" dirty="0" smtClean="0"/>
              <a:t>Either follow the provisions as per Section 17(2) </a:t>
            </a:r>
          </a:p>
          <a:p>
            <a:pPr marL="514350" indent="-514350">
              <a:buNone/>
            </a:pPr>
            <a:r>
              <a:rPr lang="en-US" sz="2000" dirty="0" smtClean="0"/>
              <a:t>                                             Or</a:t>
            </a:r>
          </a:p>
          <a:p>
            <a:pPr marL="514350" indent="-514350">
              <a:buNone/>
            </a:pPr>
            <a:r>
              <a:rPr lang="en-US" sz="2000" dirty="0" smtClean="0"/>
              <a:t>2. Avail 50% of the eligible input tax credit on input goods, services and capital goods for every month. Rest of the ITC will lapse.</a:t>
            </a:r>
          </a:p>
          <a:p>
            <a:pPr marL="514350" indent="-514350">
              <a:buNone/>
            </a:pPr>
            <a:endParaRPr lang="en-US" dirty="0" smtClean="0"/>
          </a:p>
          <a:p>
            <a:pPr marL="514350" indent="-514350">
              <a:buNone/>
            </a:pPr>
            <a:endParaRPr lang="en-US" dirty="0"/>
          </a:p>
          <a:p>
            <a:pPr marL="514350" indent="-514350">
              <a:buAutoNum type="arabicPeriod"/>
            </a:pPr>
            <a:endParaRPr lang="en-US" dirty="0"/>
          </a:p>
        </p:txBody>
      </p:sp>
      <p:graphicFrame>
        <p:nvGraphicFramePr>
          <p:cNvPr id="4" name="Table 3"/>
          <p:cNvGraphicFramePr>
            <a:graphicFrameLocks noGrp="1"/>
          </p:cNvGraphicFramePr>
          <p:nvPr/>
        </p:nvGraphicFramePr>
        <p:xfrm>
          <a:off x="928662" y="4357694"/>
          <a:ext cx="6572296" cy="1737360"/>
        </p:xfrm>
        <a:graphic>
          <a:graphicData uri="http://schemas.openxmlformats.org/drawingml/2006/table">
            <a:tbl>
              <a:tblPr firstRow="1" bandRow="1">
                <a:tableStyleId>{5C22544A-7EE6-4342-B048-85BDC9FD1C3A}</a:tableStyleId>
              </a:tblPr>
              <a:tblGrid>
                <a:gridCol w="6572296"/>
              </a:tblGrid>
              <a:tr h="928694">
                <a:tc>
                  <a:txBody>
                    <a:bodyPr/>
                    <a:lstStyle/>
                    <a:p>
                      <a:r>
                        <a:rPr lang="en-US" dirty="0" smtClean="0"/>
                        <a:t>Please note that if</a:t>
                      </a:r>
                      <a:r>
                        <a:rPr lang="en-US" baseline="0" dirty="0" smtClean="0"/>
                        <a:t> any financial institution opts for second option,  then this 50% limit will  not be applicable on input supplies between registered persons having same PAN.  For instance, a bank  in Delhi receiving input services from  its branch in Maharashtra (assuming both have same PAN), then 100% ITC would be allowed on this input supply. </a:t>
                      </a:r>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Important points</a:t>
            </a:r>
            <a:endParaRPr lang="en-US" sz="2800" dirty="0"/>
          </a:p>
        </p:txBody>
      </p:sp>
      <p:sp>
        <p:nvSpPr>
          <p:cNvPr id="3" name="Content Placeholder 2"/>
          <p:cNvSpPr>
            <a:spLocks noGrp="1"/>
          </p:cNvSpPr>
          <p:nvPr>
            <p:ph sz="quarter" idx="1"/>
          </p:nvPr>
        </p:nvSpPr>
        <p:spPr/>
        <p:txBody>
          <a:bodyPr>
            <a:normAutofit/>
          </a:bodyPr>
          <a:lstStyle/>
          <a:p>
            <a:r>
              <a:rPr lang="en-US" sz="2400" dirty="0" smtClean="0"/>
              <a:t> This option 2 must be exercised by the financial institutions before the beginning of the financial year. Once the option is exercised, it can not be withdrawn in the middle of the financial year.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797040"/>
          </a:xfrm>
        </p:spPr>
        <p:txBody>
          <a:bodyPr>
            <a:normAutofit fontScale="90000"/>
          </a:bodyPr>
          <a:lstStyle/>
          <a:p>
            <a:r>
              <a:rPr lang="en-US" sz="2000" b="1" u="sng" dirty="0" smtClean="0"/>
              <a:t/>
            </a:r>
            <a:br>
              <a:rPr lang="en-US" sz="2000" b="1" u="sng" dirty="0" smtClean="0"/>
            </a:br>
            <a:r>
              <a:rPr lang="en-US" sz="2000" b="1" u="sng" dirty="0" smtClean="0"/>
              <a:t/>
            </a:r>
            <a:br>
              <a:rPr lang="en-US" sz="2000" b="1" u="sng" dirty="0" smtClean="0"/>
            </a:br>
            <a:r>
              <a:rPr lang="en-US" sz="2000" b="1" u="sng" dirty="0" smtClean="0"/>
              <a:t>Rule 42(1) APPORTIONMENT OF COMMON CREDIT</a:t>
            </a:r>
            <a:r>
              <a:rPr lang="en-US" sz="2000" dirty="0" smtClean="0"/>
              <a:t/>
            </a:r>
            <a:br>
              <a:rPr lang="en-US" sz="2000" dirty="0" smtClean="0"/>
            </a:br>
            <a:r>
              <a:rPr lang="en-US" sz="2000" dirty="0" smtClean="0"/>
              <a:t> Manner of determination of ITC in respect of input or input services partly used for business purposes and partly for other purposes as per Section 17(1) OR partly for effecting taxable supplies and partly for effecting exempted supplies as per Section 17(2) </a:t>
            </a:r>
            <a:endParaRPr lang="en-US" sz="2000" dirty="0"/>
          </a:p>
        </p:txBody>
      </p:sp>
      <p:sp>
        <p:nvSpPr>
          <p:cNvPr id="7" name="Content Placeholder 6"/>
          <p:cNvSpPr>
            <a:spLocks noGrp="1"/>
          </p:cNvSpPr>
          <p:nvPr>
            <p:ph sz="quarter" idx="1"/>
          </p:nvPr>
        </p:nvSpPr>
        <p:spPr>
          <a:xfrm>
            <a:off x="914400" y="2357430"/>
            <a:ext cx="7772400" cy="3662370"/>
          </a:xfrm>
        </p:spPr>
        <p:txBody>
          <a:bodyPr>
            <a:normAutofit/>
          </a:bodyPr>
          <a:lstStyle/>
          <a:p>
            <a:r>
              <a:rPr lang="en-US" dirty="0" smtClean="0"/>
              <a:t>If inputs are exclusively used for non-business purposes or exclusively for effecting exempted supplies, then, one can easily determine the amount of ITC which is not allowed.</a:t>
            </a:r>
          </a:p>
          <a:p>
            <a:r>
              <a:rPr lang="en-US" dirty="0" smtClean="0"/>
              <a:t>This rule covers common credits i.e. where inputs are used partly for business purpose and partly for non-business purpose (or partly for effecting taxable supplies and partly for effecting exempted supplies.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US" b="1" u="sng" dirty="0" smtClean="0"/>
              <a:t>STEP-1: To find out ITC credited to electronic credit ledger</a:t>
            </a:r>
          </a:p>
          <a:p>
            <a:pPr>
              <a:buNone/>
            </a:pPr>
            <a:r>
              <a:rPr lang="en-US" dirty="0" smtClean="0"/>
              <a:t> </a:t>
            </a:r>
          </a:p>
          <a:p>
            <a:pPr>
              <a:buNone/>
            </a:pPr>
            <a:r>
              <a:rPr lang="en-US" dirty="0" smtClean="0"/>
              <a:t>Total input tax on input goods/ services during a tax period 	XX</a:t>
            </a:r>
          </a:p>
          <a:p>
            <a:pPr>
              <a:buNone/>
            </a:pPr>
            <a:r>
              <a:rPr lang="en-US" dirty="0" smtClean="0"/>
              <a:t>(Less) </a:t>
            </a:r>
          </a:p>
          <a:p>
            <a:pPr>
              <a:buNone/>
            </a:pPr>
            <a:r>
              <a:rPr lang="en-US" dirty="0"/>
              <a:t> </a:t>
            </a:r>
            <a:r>
              <a:rPr lang="en-US" dirty="0" smtClean="0"/>
              <a:t>   Input tax exclusively used for non-business purposes (XX)</a:t>
            </a:r>
          </a:p>
          <a:p>
            <a:pPr>
              <a:buNone/>
            </a:pPr>
            <a:r>
              <a:rPr lang="en-US" dirty="0"/>
              <a:t> </a:t>
            </a:r>
            <a:r>
              <a:rPr lang="en-US" dirty="0" smtClean="0"/>
              <a:t>    Input tax exclusively for making exempt supplies  (XX)</a:t>
            </a:r>
          </a:p>
          <a:p>
            <a:pPr>
              <a:buNone/>
            </a:pPr>
            <a:r>
              <a:rPr lang="en-US" dirty="0"/>
              <a:t> </a:t>
            </a:r>
            <a:r>
              <a:rPr lang="en-US" dirty="0" smtClean="0"/>
              <a:t>    Input tax pertaining to inputs covered under Blocked credit as per section 17(5)   (XX)</a:t>
            </a:r>
          </a:p>
          <a:p>
            <a:pPr>
              <a:buNone/>
            </a:pPr>
            <a:r>
              <a:rPr lang="en-US" dirty="0" smtClean="0"/>
              <a:t>---------------------------------------------------------------------</a:t>
            </a:r>
          </a:p>
          <a:p>
            <a:pPr>
              <a:buNone/>
            </a:pPr>
            <a:r>
              <a:rPr lang="en-US" dirty="0" smtClean="0"/>
              <a:t>ITC credited to electronic credit ledger: XX  (Lets name it C1</a:t>
            </a:r>
            <a:r>
              <a:rPr lang="en-US" sz="3800" dirty="0" smtClean="0"/>
              <a:t>)</a:t>
            </a: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305</TotalTime>
  <Words>1806</Words>
  <Application>Microsoft Office PowerPoint</Application>
  <PresentationFormat>On-screen Show (4:3)</PresentationFormat>
  <Paragraphs>126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Equity</vt:lpstr>
      <vt:lpstr>Input Tax Credit</vt:lpstr>
      <vt:lpstr>Slide 2</vt:lpstr>
      <vt:lpstr>Section 17(1), CGST Act, 2017 Where input goods or services are used partly for business purposes and partly for non-business purposes</vt:lpstr>
      <vt:lpstr>Section 17(2), CGST Act, 2017 Where input goods or services are used partly for effecting taxable supply and partly for exempted supply</vt:lpstr>
      <vt:lpstr>Slide 5</vt:lpstr>
      <vt:lpstr>  Section 17(4)  ITC in case of Banks or Financial Institutions including NBFCs engaged in supplying services by way of accepting deposits or providing loans or advances </vt:lpstr>
      <vt:lpstr>Important points</vt:lpstr>
      <vt:lpstr>  Rule 42(1) APPORTIONMENT OF COMMON CREDIT  Manner of determination of ITC in respect of input or input services partly used for business purposes and partly for other purposes as per Section 17(1) OR partly for effecting taxable supplies and partly for effecting exempted supplies as per Section 17(2) </vt:lpstr>
      <vt:lpstr>Slide 9</vt:lpstr>
      <vt:lpstr>Slide 10</vt:lpstr>
      <vt:lpstr>Slide 11</vt:lpstr>
      <vt:lpstr>Section 18(1)(a) Fresh registration</vt:lpstr>
      <vt:lpstr>Section 18(1)(b) Voluntary registration</vt:lpstr>
      <vt:lpstr>Section 18(1)(c)  Shifting from Composition scheme to normal scheme</vt:lpstr>
      <vt:lpstr>Slide 15</vt:lpstr>
      <vt:lpstr>Section 18(1)(d)  When an exempt supply becomes a taxable supply</vt:lpstr>
      <vt:lpstr>Slide 17</vt:lpstr>
      <vt:lpstr>Section 18(4)  Switching to Composition Scheme or taxable supplies become exempt supplies</vt:lpstr>
      <vt:lpstr>Slide 19</vt:lpstr>
      <vt:lpstr>Source: Dr. V.K. Singhania, GST and Customs Laws book, Taxmann</vt:lpstr>
      <vt:lpstr>Section 18(6) Removal of capital goods</vt:lpstr>
      <vt:lpstr>Slide 22</vt:lpstr>
      <vt:lpstr>References and Suggested readings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Input Tax Credit</dc:title>
  <dc:creator>HP</dc:creator>
  <cp:lastModifiedBy>HP</cp:lastModifiedBy>
  <cp:revision>36</cp:revision>
  <dcterms:created xsi:type="dcterms:W3CDTF">2020-04-01T10:41:28Z</dcterms:created>
  <dcterms:modified xsi:type="dcterms:W3CDTF">2020-04-01T15:47:15Z</dcterms:modified>
</cp:coreProperties>
</file>